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2"/>
  </p:notesMasterIdLst>
  <p:sldIdLst>
    <p:sldId id="256" r:id="rId2"/>
    <p:sldId id="258" r:id="rId3"/>
    <p:sldId id="259" r:id="rId4"/>
    <p:sldId id="269" r:id="rId5"/>
    <p:sldId id="270" r:id="rId6"/>
    <p:sldId id="263" r:id="rId7"/>
    <p:sldId id="264" r:id="rId8"/>
    <p:sldId id="265" r:id="rId9"/>
    <p:sldId id="260" r:id="rId10"/>
    <p:sldId id="271" r:id="rId11"/>
  </p:sldIdLst>
  <p:sldSz cx="12192000" cy="6858000"/>
  <p:notesSz cx="6858000" cy="9144000"/>
  <p:embeddedFontLst>
    <p:embeddedFont>
      <p:font typeface="Barlow" pitchFamily="2" charset="77"/>
      <p:regular r:id="rId13"/>
      <p:bold r:id="rId14"/>
      <p:italic r:id="rId15"/>
      <p:boldItalic r:id="rId16"/>
    </p:embeddedFont>
    <p:embeddedFont>
      <p:font typeface="Barlow Medium" panose="020F0502020204030204" pitchFamily="34" charset="0"/>
      <p:regular r:id="rId17"/>
      <p:bold r:id="rId18"/>
      <p:italic r:id="rId19"/>
      <p:boldItalic r:id="rId20"/>
    </p:embeddedFont>
    <p:embeddedFont>
      <p:font typeface="Barlow SemiBold" panose="020F0502020204030204" pitchFamily="34" charset="0"/>
      <p:regular r:id="rId21"/>
      <p:bold r:id="rId22"/>
      <p:italic r:id="rId23"/>
      <p:boldItalic r:id="rId24"/>
    </p:embeddedFont>
    <p:embeddedFont>
      <p:font typeface="Calibri" panose="020F0502020204030204" pitchFamily="34" charset="0"/>
      <p:regular r:id="rId25"/>
      <p:bold r:id="rId26"/>
      <p:italic r:id="rId27"/>
      <p:boldItalic r:id="rId28"/>
    </p:embeddedFont>
    <p:embeddedFont>
      <p:font typeface="Calibri Light" panose="020F0302020204030204" pitchFamily="34" charset="0"/>
      <p:regular r:id="rId29"/>
      <p:italic r:id="rId30"/>
    </p:embeddedFont>
    <p:embeddedFont>
      <p:font typeface="Lucida Sans Typewriter" panose="020B0509030504030204" pitchFamily="49" charset="77"/>
      <p:regular r:id="rId31"/>
      <p:bold r:id="rId32"/>
    </p:embeddedFont>
    <p:embeddedFont>
      <p:font typeface="Oswald" pitchFamily="2" charset="77"/>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8" roundtripDataSignature="AMtx7mgRLi/8HwKkG/JJ+ffryk1Rp7Anr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9983C32-250E-4A0D-9892-5563257DB068}">
  <a:tblStyle styleId="{F9983C32-250E-4A0D-9892-5563257DB068}"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7F57871-2B1D-4EAB-BAAA-3C316A35AEA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517"/>
    <p:restoredTop sz="94645"/>
  </p:normalViewPr>
  <p:slideViewPr>
    <p:cSldViewPr snapToGrid="0" snapToObjects="1">
      <p:cViewPr varScale="1">
        <p:scale>
          <a:sx n="143" d="100"/>
          <a:sy n="143" d="100"/>
        </p:scale>
        <p:origin x="12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openxmlformats.org/officeDocument/2006/relationships/presProps" Target="presProps.xml"/><Relationship Id="rId21" Type="http://schemas.openxmlformats.org/officeDocument/2006/relationships/font" Target="fonts/font9.fntdata"/><Relationship Id="rId34" Type="http://schemas.openxmlformats.org/officeDocument/2006/relationships/font" Target="fonts/font22.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 Id="rId38" Type="http://customschemas.google.com/relationships/presentationmetadata" Target="meta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9084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933884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0270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 name="Google Shape;18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1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1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1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1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1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2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3"/>
          <p:cNvSpPr>
            <a:spLocks noGrp="1"/>
          </p:cNvSpPr>
          <p:nvPr>
            <p:ph type="pic" idx="2"/>
          </p:nvPr>
        </p:nvSpPr>
        <p:spPr>
          <a:xfrm>
            <a:off x="5183188" y="987425"/>
            <a:ext cx="6172200" cy="4873625"/>
          </a:xfrm>
          <a:prstGeom prst="rect">
            <a:avLst/>
          </a:prstGeom>
          <a:noFill/>
          <a:ln>
            <a:noFill/>
          </a:ln>
        </p:spPr>
      </p:sp>
      <p:sp>
        <p:nvSpPr>
          <p:cNvPr id="64" name="Google Shape;64;p2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hyperlink" Target="https://github.com/donwon85/Case-Study-1" TargetMode="External"/><Relationship Id="rId4" Type="http://schemas.openxmlformats.org/officeDocument/2006/relationships/hyperlink" Target="https://youtu.be/H2C_5Xhuaho"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3971400" y="-4624"/>
            <a:ext cx="8220600" cy="4329900"/>
          </a:xfrm>
          <a:prstGeom prst="rect">
            <a:avLst/>
          </a:prstGeom>
          <a:solidFill>
            <a:srgbClr val="CF0A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
          <p:cNvSpPr txBox="1">
            <a:spLocks noGrp="1"/>
          </p:cNvSpPr>
          <p:nvPr>
            <p:ph type="ctrTitle"/>
          </p:nvPr>
        </p:nvSpPr>
        <p:spPr>
          <a:xfrm>
            <a:off x="5464825" y="302125"/>
            <a:ext cx="6521400" cy="199801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sz="5500" b="1" dirty="0">
                <a:solidFill>
                  <a:schemeClr val="lt1"/>
                </a:solidFill>
                <a:latin typeface="Oswald"/>
                <a:ea typeface="Oswald"/>
                <a:cs typeface="Oswald"/>
                <a:sym typeface="Oswald"/>
              </a:rPr>
              <a:t>Budweiser:</a:t>
            </a:r>
            <a:endParaRPr sz="5500" b="1" dirty="0">
              <a:solidFill>
                <a:schemeClr val="lt1"/>
              </a:solidFill>
              <a:latin typeface="Oswald"/>
              <a:ea typeface="Oswald"/>
              <a:cs typeface="Oswald"/>
              <a:sym typeface="Oswald"/>
            </a:endParaRPr>
          </a:p>
          <a:p>
            <a:pPr marL="0" lvl="0" indent="0" algn="ctr" rtl="0">
              <a:lnSpc>
                <a:spcPct val="90000"/>
              </a:lnSpc>
              <a:spcBef>
                <a:spcPts val="0"/>
              </a:spcBef>
              <a:spcAft>
                <a:spcPts val="0"/>
              </a:spcAft>
              <a:buClr>
                <a:schemeClr val="dk1"/>
              </a:buClr>
              <a:buSzPts val="6000"/>
              <a:buFont typeface="Calibri"/>
              <a:buNone/>
            </a:pPr>
            <a:r>
              <a:rPr lang="en-US" sz="5500" b="1" dirty="0">
                <a:solidFill>
                  <a:schemeClr val="lt1"/>
                </a:solidFill>
                <a:latin typeface="Oswald"/>
                <a:ea typeface="Oswald"/>
                <a:cs typeface="Oswald"/>
                <a:sym typeface="Oswald"/>
              </a:rPr>
              <a:t>“The Beers Dataset”</a:t>
            </a:r>
            <a:endParaRPr sz="5500" b="1" dirty="0">
              <a:solidFill>
                <a:schemeClr val="lt1"/>
              </a:solidFill>
              <a:latin typeface="Oswald"/>
              <a:ea typeface="Oswald"/>
              <a:cs typeface="Oswald"/>
              <a:sym typeface="Oswald"/>
            </a:endParaRPr>
          </a:p>
        </p:txBody>
      </p:sp>
      <p:sp>
        <p:nvSpPr>
          <p:cNvPr id="86" name="Google Shape;86;p1"/>
          <p:cNvSpPr txBox="1">
            <a:spLocks noGrp="1"/>
          </p:cNvSpPr>
          <p:nvPr>
            <p:ph type="subTitle" idx="1"/>
          </p:nvPr>
        </p:nvSpPr>
        <p:spPr>
          <a:xfrm>
            <a:off x="5464825" y="2300140"/>
            <a:ext cx="6521400" cy="1128860"/>
          </a:xfrm>
          <a:prstGeom prst="rect">
            <a:avLst/>
          </a:prstGeom>
          <a:noFill/>
          <a:ln>
            <a:noFill/>
          </a:ln>
        </p:spPr>
        <p:txBody>
          <a:bodyPr spcFirstLastPara="1" wrap="square" lIns="91425" tIns="45700" rIns="91425" bIns="45700" anchor="t" anchorCtr="0">
            <a:normAutofit fontScale="92500" lnSpcReduction="20000"/>
          </a:bodyPr>
          <a:lstStyle/>
          <a:p>
            <a:pPr marL="0" lvl="0" indent="0" algn="ctr" rtl="0">
              <a:lnSpc>
                <a:spcPct val="90000"/>
              </a:lnSpc>
              <a:spcBef>
                <a:spcPts val="0"/>
              </a:spcBef>
              <a:spcAft>
                <a:spcPts val="0"/>
              </a:spcAft>
              <a:buClr>
                <a:schemeClr val="dk1"/>
              </a:buClr>
              <a:buSzPts val="2400"/>
              <a:buNone/>
            </a:pPr>
            <a:r>
              <a:rPr lang="en-US" sz="2800" dirty="0">
                <a:solidFill>
                  <a:schemeClr val="lt1"/>
                </a:solidFill>
                <a:latin typeface="Oswald"/>
                <a:ea typeface="Oswald"/>
                <a:cs typeface="Oswald"/>
                <a:sym typeface="Oswald"/>
              </a:rPr>
              <a:t>EXPLORATORY DATA ANALYSIS</a:t>
            </a:r>
          </a:p>
          <a:p>
            <a:pPr marL="0" lvl="0" indent="0" algn="ctr" rtl="0">
              <a:lnSpc>
                <a:spcPct val="90000"/>
              </a:lnSpc>
              <a:spcBef>
                <a:spcPts val="0"/>
              </a:spcBef>
              <a:spcAft>
                <a:spcPts val="0"/>
              </a:spcAft>
              <a:buClr>
                <a:schemeClr val="dk1"/>
              </a:buClr>
              <a:buSzPts val="2400"/>
              <a:buNone/>
            </a:pPr>
            <a:endParaRPr lang="en-US" sz="2800" dirty="0">
              <a:solidFill>
                <a:schemeClr val="lt1"/>
              </a:solidFill>
              <a:latin typeface="Lucida Sans Typewriter" panose="020B0509030504030204" pitchFamily="49" charset="77"/>
              <a:ea typeface="Oswald"/>
              <a:cs typeface="Oswald"/>
              <a:sym typeface="Oswald"/>
            </a:endParaRPr>
          </a:p>
          <a:p>
            <a:pPr marL="0" lvl="0" indent="0" algn="ctr" rtl="0">
              <a:lnSpc>
                <a:spcPct val="90000"/>
              </a:lnSpc>
              <a:spcBef>
                <a:spcPts val="0"/>
              </a:spcBef>
              <a:spcAft>
                <a:spcPts val="0"/>
              </a:spcAft>
              <a:buClr>
                <a:schemeClr val="dk1"/>
              </a:buClr>
              <a:buSzPts val="2400"/>
              <a:buNone/>
            </a:pPr>
            <a:r>
              <a:rPr lang="en-US" sz="2800" dirty="0">
                <a:solidFill>
                  <a:schemeClr val="lt1"/>
                </a:solidFill>
                <a:latin typeface="Lucida Sans Typewriter" panose="020B0509030504030204" pitchFamily="49" charset="77"/>
                <a:ea typeface="Oswald"/>
                <a:cs typeface="Oswald"/>
                <a:sym typeface="Oswald"/>
              </a:rPr>
              <a:t>ADJ Analytics</a:t>
            </a:r>
          </a:p>
          <a:p>
            <a:pPr marL="0" lvl="0" indent="0" algn="ctr" rtl="0">
              <a:lnSpc>
                <a:spcPct val="90000"/>
              </a:lnSpc>
              <a:spcBef>
                <a:spcPts val="0"/>
              </a:spcBef>
              <a:spcAft>
                <a:spcPts val="0"/>
              </a:spcAft>
              <a:buClr>
                <a:schemeClr val="dk1"/>
              </a:buClr>
              <a:buSzPts val="2400"/>
              <a:buNone/>
            </a:pPr>
            <a:r>
              <a:rPr lang="en-US" sz="1600" dirty="0">
                <a:solidFill>
                  <a:schemeClr val="lt1"/>
                </a:solidFill>
                <a:latin typeface="Oswald"/>
                <a:ea typeface="Oswald"/>
                <a:cs typeface="Oswald"/>
                <a:sym typeface="Oswald"/>
              </a:rPr>
              <a:t>Arsalan Chandwani, Donald Anderson, &amp; Junhoi Kim</a:t>
            </a:r>
          </a:p>
          <a:p>
            <a:pPr marL="0" lvl="0" indent="0" algn="ctr" rtl="0">
              <a:lnSpc>
                <a:spcPct val="90000"/>
              </a:lnSpc>
              <a:spcBef>
                <a:spcPts val="0"/>
              </a:spcBef>
              <a:spcAft>
                <a:spcPts val="0"/>
              </a:spcAft>
              <a:buClr>
                <a:schemeClr val="dk1"/>
              </a:buClr>
              <a:buSzPts val="2400"/>
              <a:buNone/>
            </a:pPr>
            <a:endParaRPr sz="2200" dirty="0">
              <a:solidFill>
                <a:schemeClr val="lt1"/>
              </a:solidFill>
              <a:latin typeface="Oswald"/>
              <a:ea typeface="Oswald"/>
              <a:cs typeface="Oswald"/>
              <a:sym typeface="Oswald"/>
            </a:endParaRPr>
          </a:p>
        </p:txBody>
      </p:sp>
      <p:pic>
        <p:nvPicPr>
          <p:cNvPr id="87" name="Google Shape;87;p1"/>
          <p:cNvPicPr preferRelativeResize="0"/>
          <p:nvPr/>
        </p:nvPicPr>
        <p:blipFill>
          <a:blip r:embed="rId3">
            <a:alphaModFix/>
          </a:blip>
          <a:stretch>
            <a:fillRect/>
          </a:stretch>
        </p:blipFill>
        <p:spPr>
          <a:xfrm>
            <a:off x="0" y="0"/>
            <a:ext cx="6667505" cy="6858000"/>
          </a:xfrm>
          <a:prstGeom prst="rect">
            <a:avLst/>
          </a:prstGeom>
          <a:noFill/>
          <a:ln>
            <a:noFill/>
          </a:ln>
        </p:spPr>
      </p:pic>
      <p:pic>
        <p:nvPicPr>
          <p:cNvPr id="88" name="Google Shape;88;p1"/>
          <p:cNvPicPr preferRelativeResize="0"/>
          <p:nvPr/>
        </p:nvPicPr>
        <p:blipFill>
          <a:blip r:embed="rId4">
            <a:alphaModFix/>
          </a:blip>
          <a:stretch>
            <a:fillRect/>
          </a:stretch>
        </p:blipFill>
        <p:spPr>
          <a:xfrm>
            <a:off x="7181900" y="5074950"/>
            <a:ext cx="3087251" cy="9976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15613"/>
    </mc:Choice>
    <mc:Fallback xmlns="">
      <p:transition spd="slow" advTm="1561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CF0A2C"/>
        </a:solidFill>
        <a:effectLst/>
      </p:bgPr>
    </p:bg>
    <p:spTree>
      <p:nvGrpSpPr>
        <p:cNvPr id="1" name="Shape 138"/>
        <p:cNvGrpSpPr/>
        <p:nvPr/>
      </p:nvGrpSpPr>
      <p:grpSpPr>
        <a:xfrm>
          <a:off x="0" y="0"/>
          <a:ext cx="0" cy="0"/>
          <a:chOff x="0" y="0"/>
          <a:chExt cx="0" cy="0"/>
        </a:xfrm>
      </p:grpSpPr>
      <p:pic>
        <p:nvPicPr>
          <p:cNvPr id="140" name="Google Shape;140;p7"/>
          <p:cNvPicPr preferRelativeResize="0"/>
          <p:nvPr/>
        </p:nvPicPr>
        <p:blipFill>
          <a:blip r:embed="rId3">
            <a:alphaModFix/>
          </a:blip>
          <a:stretch>
            <a:fillRect/>
          </a:stretch>
        </p:blipFill>
        <p:spPr>
          <a:xfrm>
            <a:off x="10592450" y="339600"/>
            <a:ext cx="1372101" cy="443375"/>
          </a:xfrm>
          <a:prstGeom prst="rect">
            <a:avLst/>
          </a:prstGeom>
          <a:noFill/>
          <a:ln>
            <a:noFill/>
          </a:ln>
        </p:spPr>
      </p:pic>
      <p:sp>
        <p:nvSpPr>
          <p:cNvPr id="141" name="Google Shape;141;p7"/>
          <p:cNvSpPr/>
          <p:nvPr/>
        </p:nvSpPr>
        <p:spPr>
          <a:xfrm>
            <a:off x="4557750" y="561287"/>
            <a:ext cx="3076500" cy="736500"/>
          </a:xfrm>
          <a:prstGeom prst="rect">
            <a:avLst/>
          </a:prstGeom>
          <a:solidFill>
            <a:srgbClr val="1527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2" name="Google Shape;142;p7"/>
          <p:cNvSpPr txBox="1">
            <a:spLocks noGrp="1"/>
          </p:cNvSpPr>
          <p:nvPr>
            <p:ph type="title"/>
          </p:nvPr>
        </p:nvSpPr>
        <p:spPr>
          <a:xfrm>
            <a:off x="4557750" y="561287"/>
            <a:ext cx="3076500" cy="744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Calibri"/>
              <a:buNone/>
            </a:pPr>
            <a:r>
              <a:rPr lang="en-US" sz="3200" b="1" dirty="0">
                <a:solidFill>
                  <a:schemeClr val="lt1"/>
                </a:solidFill>
                <a:latin typeface="Oswald"/>
                <a:ea typeface="Oswald"/>
                <a:cs typeface="Oswald"/>
                <a:sym typeface="Oswald"/>
              </a:rPr>
              <a:t>Appendix</a:t>
            </a:r>
            <a:endParaRPr b="1" dirty="0">
              <a:latin typeface="Oswald"/>
              <a:ea typeface="Oswald"/>
              <a:cs typeface="Oswald"/>
              <a:sym typeface="Oswald"/>
            </a:endParaRPr>
          </a:p>
        </p:txBody>
      </p:sp>
      <p:sp>
        <p:nvSpPr>
          <p:cNvPr id="7" name="TextBox 6">
            <a:extLst>
              <a:ext uri="{FF2B5EF4-FFF2-40B4-BE49-F238E27FC236}">
                <a16:creationId xmlns:a16="http://schemas.microsoft.com/office/drawing/2014/main" id="{80AABDF9-89AA-E95A-BECB-8F94A9CE31B8}"/>
              </a:ext>
            </a:extLst>
          </p:cNvPr>
          <p:cNvSpPr txBox="1"/>
          <p:nvPr/>
        </p:nvSpPr>
        <p:spPr>
          <a:xfrm>
            <a:off x="995082" y="1971409"/>
            <a:ext cx="10201835" cy="1292662"/>
          </a:xfrm>
          <a:prstGeom prst="rect">
            <a:avLst/>
          </a:prstGeom>
          <a:noFill/>
        </p:spPr>
        <p:txBody>
          <a:bodyPr wrap="square" rtlCol="0">
            <a:spAutoFit/>
          </a:bodyPr>
          <a:lstStyle/>
          <a:p>
            <a:pPr marL="457200" indent="-457200">
              <a:buFont typeface="Arial" panose="020B0604020202020204" pitchFamily="34" charset="0"/>
              <a:buChar char="•"/>
            </a:pPr>
            <a:r>
              <a:rPr lang="en-US" sz="3200" dirty="0">
                <a:solidFill>
                  <a:schemeClr val="bg1"/>
                </a:solidFill>
              </a:rPr>
              <a:t>View Presentation on </a:t>
            </a:r>
            <a:r>
              <a:rPr lang="en-US" sz="3200" dirty="0">
                <a:solidFill>
                  <a:schemeClr val="bg1"/>
                </a:solidFill>
                <a:hlinkClick r:id="rId4"/>
              </a:rPr>
              <a:t>YouTube</a:t>
            </a:r>
            <a:endParaRPr lang="en-US" sz="3200" dirty="0">
              <a:solidFill>
                <a:schemeClr val="bg1"/>
              </a:solidFill>
            </a:endParaRPr>
          </a:p>
          <a:p>
            <a:pPr marL="457200" indent="-457200">
              <a:buFont typeface="Arial" panose="020B0604020202020204" pitchFamily="34" charset="0"/>
              <a:buChar char="•"/>
            </a:pPr>
            <a:r>
              <a:rPr lang="en-US" sz="3200" dirty="0">
                <a:solidFill>
                  <a:schemeClr val="bg1"/>
                </a:solidFill>
              </a:rPr>
              <a:t>Review</a:t>
            </a:r>
            <a:r>
              <a:rPr lang="en-US" sz="2800" dirty="0">
                <a:solidFill>
                  <a:schemeClr val="bg1"/>
                </a:solidFill>
              </a:rPr>
              <a:t> EDA files </a:t>
            </a:r>
            <a:r>
              <a:rPr lang="en-US" sz="2800" dirty="0">
                <a:solidFill>
                  <a:schemeClr val="bg1"/>
                </a:solidFill>
                <a:hlinkClick r:id="rId5"/>
              </a:rPr>
              <a:t>here</a:t>
            </a:r>
            <a:r>
              <a:rPr lang="en-US" sz="2800" dirty="0">
                <a:solidFill>
                  <a:schemeClr val="bg1"/>
                </a:solidFill>
              </a:rPr>
              <a:t>.</a:t>
            </a:r>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794511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F0A2C"/>
        </a:solidFill>
        <a:effectLst/>
      </p:bgPr>
    </p:bg>
    <p:spTree>
      <p:nvGrpSpPr>
        <p:cNvPr id="1" name="Shape 100"/>
        <p:cNvGrpSpPr/>
        <p:nvPr/>
      </p:nvGrpSpPr>
      <p:grpSpPr>
        <a:xfrm>
          <a:off x="0" y="0"/>
          <a:ext cx="0" cy="0"/>
          <a:chOff x="0" y="0"/>
          <a:chExt cx="0" cy="0"/>
        </a:xfrm>
      </p:grpSpPr>
      <p:pic>
        <p:nvPicPr>
          <p:cNvPr id="101" name="Google Shape;101;p3"/>
          <p:cNvPicPr preferRelativeResize="0">
            <a:picLocks noGrp="1"/>
          </p:cNvPicPr>
          <p:nvPr>
            <p:ph type="body" idx="1"/>
          </p:nvPr>
        </p:nvPicPr>
        <p:blipFill rotWithShape="1">
          <a:blip r:embed="rId3">
            <a:alphaModFix/>
          </a:blip>
          <a:srcRect/>
          <a:stretch/>
        </p:blipFill>
        <p:spPr>
          <a:xfrm>
            <a:off x="916950" y="1518225"/>
            <a:ext cx="10358100" cy="4740300"/>
          </a:xfrm>
          <a:prstGeom prst="rect">
            <a:avLst/>
          </a:prstGeom>
          <a:noFill/>
          <a:ln>
            <a:noFill/>
          </a:ln>
        </p:spPr>
      </p:pic>
      <p:sp>
        <p:nvSpPr>
          <p:cNvPr id="102" name="Google Shape;102;p3"/>
          <p:cNvSpPr/>
          <p:nvPr/>
        </p:nvSpPr>
        <p:spPr>
          <a:xfrm>
            <a:off x="932700" y="781600"/>
            <a:ext cx="6810900" cy="736500"/>
          </a:xfrm>
          <a:prstGeom prst="rect">
            <a:avLst/>
          </a:prstGeom>
          <a:solidFill>
            <a:srgbClr val="CF0A2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3" name="Google Shape;103;p3"/>
          <p:cNvSpPr txBox="1">
            <a:spLocks noGrp="1"/>
          </p:cNvSpPr>
          <p:nvPr>
            <p:ph type="title"/>
          </p:nvPr>
        </p:nvSpPr>
        <p:spPr>
          <a:xfrm>
            <a:off x="916950" y="778150"/>
            <a:ext cx="6810900" cy="744900"/>
          </a:xfrm>
          <a:prstGeom prst="rect">
            <a:avLst/>
          </a:prstGeom>
          <a:solidFill>
            <a:srgbClr val="15274B"/>
          </a:solid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Calibri"/>
              <a:buNone/>
            </a:pPr>
            <a:r>
              <a:rPr lang="en-US" sz="3200" b="1">
                <a:solidFill>
                  <a:schemeClr val="lt1"/>
                </a:solidFill>
                <a:latin typeface="Oswald"/>
                <a:ea typeface="Oswald"/>
                <a:cs typeface="Oswald"/>
                <a:sym typeface="Oswald"/>
              </a:rPr>
              <a:t>How many Breweries in each State?</a:t>
            </a:r>
            <a:endParaRPr b="1">
              <a:latin typeface="Oswald"/>
              <a:ea typeface="Oswald"/>
              <a:cs typeface="Oswald"/>
              <a:sym typeface="Oswald"/>
            </a:endParaRPr>
          </a:p>
        </p:txBody>
      </p:sp>
      <p:pic>
        <p:nvPicPr>
          <p:cNvPr id="104" name="Google Shape;104;p3"/>
          <p:cNvPicPr preferRelativeResize="0"/>
          <p:nvPr/>
        </p:nvPicPr>
        <p:blipFill>
          <a:blip r:embed="rId4">
            <a:alphaModFix/>
          </a:blip>
          <a:stretch>
            <a:fillRect/>
          </a:stretch>
        </p:blipFill>
        <p:spPr>
          <a:xfrm>
            <a:off x="10592450" y="339600"/>
            <a:ext cx="1372101" cy="4433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4"/>
          <p:cNvSpPr/>
          <p:nvPr/>
        </p:nvSpPr>
        <p:spPr>
          <a:xfrm>
            <a:off x="658975" y="4104348"/>
            <a:ext cx="4812300" cy="18127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0" name="Google Shape;110;p4"/>
          <p:cNvSpPr/>
          <p:nvPr/>
        </p:nvSpPr>
        <p:spPr>
          <a:xfrm>
            <a:off x="658975" y="2228425"/>
            <a:ext cx="4812300" cy="17766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1" name="Google Shape;111;p4"/>
          <p:cNvSpPr txBox="1"/>
          <p:nvPr/>
        </p:nvSpPr>
        <p:spPr>
          <a:xfrm>
            <a:off x="5878676" y="2228425"/>
            <a:ext cx="4290900" cy="3753425"/>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1400"/>
              <a:buFont typeface="Arial"/>
              <a:buNone/>
            </a:pPr>
            <a:r>
              <a:rPr lang="en-US" sz="1400" b="1" i="0" u="none" strike="noStrike" cap="none" dirty="0">
                <a:solidFill>
                  <a:schemeClr val="dk1"/>
                </a:solidFill>
                <a:latin typeface="Barlow"/>
                <a:ea typeface="Barlow"/>
                <a:cs typeface="Barlow"/>
                <a:sym typeface="Barlow"/>
              </a:rPr>
              <a:t>Highest ABV</a:t>
            </a:r>
            <a:r>
              <a:rPr lang="en-US" sz="1400" b="1" i="0" u="none" strike="noStrike" cap="none" dirty="0">
                <a:solidFill>
                  <a:schemeClr val="dk1"/>
                </a:solidFill>
                <a:latin typeface="Calibri"/>
                <a:ea typeface="Calibri"/>
                <a:cs typeface="Calibri"/>
                <a:sym typeface="Calibri"/>
              </a:rPr>
              <a:t> </a:t>
            </a:r>
            <a:endParaRPr dirty="0"/>
          </a:p>
          <a:p>
            <a:pPr marL="228600" marR="0" lvl="0" indent="-228600" algn="l" rtl="0">
              <a:lnSpc>
                <a:spcPct val="90000"/>
              </a:lnSpc>
              <a:spcBef>
                <a:spcPts val="1000"/>
              </a:spcBef>
              <a:spcAft>
                <a:spcPts val="0"/>
              </a:spcAft>
              <a:buClr>
                <a:schemeClr val="dk1"/>
              </a:buClr>
              <a:buSzPts val="1400"/>
              <a:buFont typeface="Barlow"/>
              <a:buChar char="•"/>
            </a:pPr>
            <a:r>
              <a:rPr lang="en-US" sz="1400" i="0" u="none" strike="noStrike" cap="none" dirty="0">
                <a:solidFill>
                  <a:schemeClr val="dk1"/>
                </a:solidFill>
                <a:latin typeface="Barlow"/>
                <a:ea typeface="Barlow"/>
                <a:cs typeface="Barlow"/>
                <a:sym typeface="Barlow"/>
              </a:rPr>
              <a:t>Without remov</a:t>
            </a:r>
            <a:r>
              <a:rPr lang="en-US" dirty="0">
                <a:solidFill>
                  <a:schemeClr val="dk1"/>
                </a:solidFill>
                <a:latin typeface="Barlow"/>
                <a:ea typeface="Barlow"/>
                <a:cs typeface="Barlow"/>
                <a:sym typeface="Barlow"/>
              </a:rPr>
              <a:t>al of</a:t>
            </a:r>
            <a:r>
              <a:rPr lang="en-US" sz="1400" i="0" u="none" strike="noStrike" cap="none" dirty="0">
                <a:solidFill>
                  <a:schemeClr val="dk1"/>
                </a:solidFill>
                <a:latin typeface="Barlow"/>
                <a:ea typeface="Barlow"/>
                <a:cs typeface="Barlow"/>
                <a:sym typeface="Barlow"/>
              </a:rPr>
              <a:t> any missing values in ABV or IBU </a:t>
            </a:r>
            <a:endParaRPr dirty="0">
              <a:latin typeface="Barlow"/>
              <a:ea typeface="Barlow"/>
              <a:cs typeface="Barlow"/>
              <a:sym typeface="Barlow"/>
            </a:endParaRPr>
          </a:p>
          <a:p>
            <a:pPr marL="228600" marR="0" lvl="0" indent="-139700" algn="l" rtl="0">
              <a:lnSpc>
                <a:spcPct val="90000"/>
              </a:lnSpc>
              <a:spcBef>
                <a:spcPts val="1000"/>
              </a:spcBef>
              <a:spcAft>
                <a:spcPts val="0"/>
              </a:spcAft>
              <a:buClr>
                <a:schemeClr val="dk1"/>
              </a:buClr>
              <a:buSzPts val="1400"/>
              <a:buFont typeface="Arial"/>
              <a:buNone/>
            </a:pPr>
            <a:endParaRPr sz="1400" b="0" i="0" u="none" strike="noStrike" cap="none" dirty="0">
              <a:solidFill>
                <a:schemeClr val="dk1"/>
              </a:solidFill>
              <a:latin typeface="Calibri"/>
              <a:ea typeface="Calibri"/>
              <a:cs typeface="Calibri"/>
              <a:sym typeface="Calibri"/>
            </a:endParaRPr>
          </a:p>
          <a:p>
            <a:pPr marL="228600" marR="0" lvl="0" indent="-139700" algn="l" rtl="0">
              <a:lnSpc>
                <a:spcPct val="90000"/>
              </a:lnSpc>
              <a:spcBef>
                <a:spcPts val="1000"/>
              </a:spcBef>
              <a:spcAft>
                <a:spcPts val="0"/>
              </a:spcAft>
              <a:buClr>
                <a:schemeClr val="dk1"/>
              </a:buClr>
              <a:buSzPts val="1400"/>
              <a:buFont typeface="Arial"/>
              <a:buNone/>
            </a:pPr>
            <a:endParaRPr sz="1400" b="0" i="0" u="none" strike="noStrike" cap="none" dirty="0">
              <a:solidFill>
                <a:schemeClr val="dk1"/>
              </a:solidFill>
              <a:latin typeface="Calibri"/>
              <a:ea typeface="Calibri"/>
              <a:cs typeface="Calibri"/>
              <a:sym typeface="Calibri"/>
            </a:endParaRPr>
          </a:p>
          <a:p>
            <a:pPr marL="228600" marR="0" lvl="0" indent="-228600" algn="l" rtl="0">
              <a:lnSpc>
                <a:spcPct val="90000"/>
              </a:lnSpc>
              <a:spcBef>
                <a:spcPts val="1000"/>
              </a:spcBef>
              <a:spcAft>
                <a:spcPts val="0"/>
              </a:spcAft>
              <a:buClr>
                <a:schemeClr val="dk1"/>
              </a:buClr>
              <a:buSzPts val="1400"/>
              <a:buFont typeface="Barlow"/>
              <a:buChar char="•"/>
            </a:pPr>
            <a:r>
              <a:rPr lang="en-US" sz="1400" i="0" u="none" strike="noStrike" cap="none" dirty="0">
                <a:solidFill>
                  <a:schemeClr val="dk1"/>
                </a:solidFill>
                <a:latin typeface="Barlow"/>
                <a:ea typeface="Barlow"/>
                <a:cs typeface="Barlow"/>
                <a:sym typeface="Barlow"/>
              </a:rPr>
              <a:t>With remov</a:t>
            </a:r>
            <a:r>
              <a:rPr lang="en-US" dirty="0">
                <a:solidFill>
                  <a:schemeClr val="dk1"/>
                </a:solidFill>
                <a:latin typeface="Barlow"/>
                <a:ea typeface="Barlow"/>
                <a:cs typeface="Barlow"/>
                <a:sym typeface="Barlow"/>
              </a:rPr>
              <a:t>al of </a:t>
            </a:r>
            <a:r>
              <a:rPr lang="en-US" sz="1400" i="0" u="none" strike="noStrike" cap="none" dirty="0">
                <a:solidFill>
                  <a:schemeClr val="dk1"/>
                </a:solidFill>
                <a:latin typeface="Barlow"/>
                <a:ea typeface="Barlow"/>
                <a:cs typeface="Barlow"/>
                <a:sym typeface="Barlow"/>
              </a:rPr>
              <a:t>a</a:t>
            </a:r>
            <a:r>
              <a:rPr lang="en-US" dirty="0">
                <a:solidFill>
                  <a:schemeClr val="dk1"/>
                </a:solidFill>
                <a:latin typeface="Barlow"/>
                <a:ea typeface="Barlow"/>
                <a:cs typeface="Barlow"/>
                <a:sym typeface="Barlow"/>
              </a:rPr>
              <a:t>ll </a:t>
            </a:r>
            <a:r>
              <a:rPr lang="en-US" sz="1400" i="0" u="none" strike="noStrike" cap="none" dirty="0">
                <a:solidFill>
                  <a:schemeClr val="dk1"/>
                </a:solidFill>
                <a:latin typeface="Barlow"/>
                <a:ea typeface="Barlow"/>
                <a:cs typeface="Barlow"/>
                <a:sym typeface="Barlow"/>
              </a:rPr>
              <a:t>missing values in ABV or IBU</a:t>
            </a:r>
            <a:endParaRPr dirty="0">
              <a:latin typeface="Barlow"/>
              <a:ea typeface="Barlow"/>
              <a:cs typeface="Barlow"/>
              <a:sym typeface="Barlow"/>
            </a:endParaRPr>
          </a:p>
          <a:p>
            <a:pPr marL="228600" marR="0" lvl="0" indent="-139700" algn="l" rtl="0">
              <a:lnSpc>
                <a:spcPct val="90000"/>
              </a:lnSpc>
              <a:spcBef>
                <a:spcPts val="1000"/>
              </a:spcBef>
              <a:spcAft>
                <a:spcPts val="0"/>
              </a:spcAft>
              <a:buClr>
                <a:schemeClr val="dk1"/>
              </a:buClr>
              <a:buSzPts val="1400"/>
              <a:buFont typeface="Arial"/>
              <a:buNone/>
            </a:pPr>
            <a:endParaRPr sz="1400" b="0" i="0" u="none" strike="noStrike" cap="none" dirty="0">
              <a:solidFill>
                <a:schemeClr val="dk1"/>
              </a:solidFill>
              <a:latin typeface="Calibri"/>
              <a:ea typeface="Calibri"/>
              <a:cs typeface="Calibri"/>
              <a:sym typeface="Calibri"/>
            </a:endParaRPr>
          </a:p>
          <a:p>
            <a:pPr marL="0" marR="0" lvl="0" indent="0" algn="l" rtl="0">
              <a:lnSpc>
                <a:spcPct val="90000"/>
              </a:lnSpc>
              <a:spcBef>
                <a:spcPts val="1000"/>
              </a:spcBef>
              <a:spcAft>
                <a:spcPts val="0"/>
              </a:spcAft>
              <a:buClr>
                <a:schemeClr val="dk1"/>
              </a:buClr>
              <a:buSzPts val="1400"/>
              <a:buFont typeface="Arial"/>
              <a:buNone/>
            </a:pPr>
            <a:endParaRPr dirty="0">
              <a:solidFill>
                <a:schemeClr val="dk1"/>
              </a:solidFill>
              <a:latin typeface="Calibri"/>
              <a:ea typeface="Calibri"/>
              <a:cs typeface="Calibri"/>
              <a:sym typeface="Calibri"/>
            </a:endParaRPr>
          </a:p>
          <a:p>
            <a:pPr marL="0" marR="0" lvl="0" indent="0" algn="l" rtl="0">
              <a:lnSpc>
                <a:spcPct val="90000"/>
              </a:lnSpc>
              <a:spcBef>
                <a:spcPts val="1000"/>
              </a:spcBef>
              <a:spcAft>
                <a:spcPts val="0"/>
              </a:spcAft>
              <a:buClr>
                <a:schemeClr val="dk1"/>
              </a:buClr>
              <a:buSzPts val="1400"/>
              <a:buFont typeface="Arial"/>
              <a:buNone/>
            </a:pPr>
            <a:endParaRPr sz="100" dirty="0">
              <a:solidFill>
                <a:schemeClr val="dk1"/>
              </a:solidFill>
              <a:latin typeface="Calibri"/>
              <a:ea typeface="Calibri"/>
              <a:cs typeface="Calibri"/>
              <a:sym typeface="Calibri"/>
            </a:endParaRPr>
          </a:p>
          <a:p>
            <a:pPr marL="0" marR="0" lvl="0" indent="0" algn="l" rtl="0">
              <a:lnSpc>
                <a:spcPct val="90000"/>
              </a:lnSpc>
              <a:spcBef>
                <a:spcPts val="1000"/>
              </a:spcBef>
              <a:spcAft>
                <a:spcPts val="0"/>
              </a:spcAft>
              <a:buClr>
                <a:schemeClr val="dk1"/>
              </a:buClr>
              <a:buSzPts val="1400"/>
              <a:buFont typeface="Arial"/>
              <a:buNone/>
            </a:pPr>
            <a:r>
              <a:rPr lang="en-US" sz="1400" b="1" i="0" u="none" strike="noStrike" cap="none" dirty="0">
                <a:solidFill>
                  <a:schemeClr val="dk1"/>
                </a:solidFill>
                <a:latin typeface="Barlow"/>
                <a:ea typeface="Barlow"/>
                <a:cs typeface="Barlow"/>
                <a:sym typeface="Barlow"/>
              </a:rPr>
              <a:t>Highest IBU</a:t>
            </a:r>
            <a:endParaRPr b="1" dirty="0">
              <a:latin typeface="Barlow"/>
              <a:ea typeface="Barlow"/>
              <a:cs typeface="Barlow"/>
              <a:sym typeface="Barlow"/>
            </a:endParaRPr>
          </a:p>
          <a:p>
            <a:pPr marL="228600" marR="0" lvl="0" indent="-228600" algn="l" rtl="0">
              <a:lnSpc>
                <a:spcPct val="90000"/>
              </a:lnSpc>
              <a:spcBef>
                <a:spcPts val="1000"/>
              </a:spcBef>
              <a:spcAft>
                <a:spcPts val="0"/>
              </a:spcAft>
              <a:buClr>
                <a:schemeClr val="dk1"/>
              </a:buClr>
              <a:buSzPts val="1400"/>
              <a:buFont typeface="Barlow"/>
              <a:buChar char="•"/>
            </a:pPr>
            <a:r>
              <a:rPr lang="en-US" sz="1400" i="0" u="none" strike="noStrike" cap="none" dirty="0">
                <a:solidFill>
                  <a:schemeClr val="dk1"/>
                </a:solidFill>
                <a:latin typeface="Barlow"/>
                <a:ea typeface="Barlow"/>
                <a:cs typeface="Barlow"/>
                <a:sym typeface="Barlow"/>
              </a:rPr>
              <a:t>Regardless of missing values, Oregon has beer with the highest IBU</a:t>
            </a:r>
            <a:endParaRPr sz="1400" i="0" u="none" strike="noStrike" cap="none" dirty="0">
              <a:solidFill>
                <a:schemeClr val="dk1"/>
              </a:solidFill>
              <a:latin typeface="Barlow"/>
              <a:ea typeface="Barlow"/>
              <a:cs typeface="Barlow"/>
              <a:sym typeface="Barlow"/>
            </a:endParaRPr>
          </a:p>
          <a:p>
            <a:pPr marL="457200" marR="0" lvl="0" indent="0" algn="l" rtl="0">
              <a:lnSpc>
                <a:spcPct val="90000"/>
              </a:lnSpc>
              <a:spcBef>
                <a:spcPts val="1000"/>
              </a:spcBef>
              <a:spcAft>
                <a:spcPts val="0"/>
              </a:spcAft>
              <a:buNone/>
            </a:pPr>
            <a:endParaRPr dirty="0">
              <a:solidFill>
                <a:schemeClr val="dk1"/>
              </a:solidFill>
              <a:latin typeface="Barlow"/>
              <a:ea typeface="Barlow"/>
              <a:cs typeface="Barlow"/>
              <a:sym typeface="Barlow"/>
            </a:endParaRPr>
          </a:p>
        </p:txBody>
      </p:sp>
      <p:graphicFrame>
        <p:nvGraphicFramePr>
          <p:cNvPr id="112" name="Google Shape;112;p4"/>
          <p:cNvGraphicFramePr/>
          <p:nvPr>
            <p:extLst>
              <p:ext uri="{D42A27DB-BD31-4B8C-83A1-F6EECF244321}">
                <p14:modId xmlns:p14="http://schemas.microsoft.com/office/powerpoint/2010/main" val="1267505435"/>
              </p:ext>
            </p:extLst>
          </p:nvPr>
        </p:nvGraphicFramePr>
        <p:xfrm>
          <a:off x="6202349" y="3033395"/>
          <a:ext cx="3302000" cy="395605"/>
        </p:xfrm>
        <a:graphic>
          <a:graphicData uri="http://schemas.openxmlformats.org/drawingml/2006/table">
            <a:tbl>
              <a:tblPr>
                <a:noFill/>
                <a:tableStyleId>{F9983C32-250E-4A0D-9892-5563257DB068}</a:tableStyleId>
              </a:tblPr>
              <a:tblGrid>
                <a:gridCol w="713700">
                  <a:extLst>
                    <a:ext uri="{9D8B030D-6E8A-4147-A177-3AD203B41FA5}">
                      <a16:colId xmlns:a16="http://schemas.microsoft.com/office/drawing/2014/main" val="20000"/>
                    </a:ext>
                  </a:extLst>
                </a:gridCol>
                <a:gridCol w="1294150">
                  <a:extLst>
                    <a:ext uri="{9D8B030D-6E8A-4147-A177-3AD203B41FA5}">
                      <a16:colId xmlns:a16="http://schemas.microsoft.com/office/drawing/2014/main" val="20001"/>
                    </a:ext>
                  </a:extLst>
                </a:gridCol>
                <a:gridCol w="1294150">
                  <a:extLst>
                    <a:ext uri="{9D8B030D-6E8A-4147-A177-3AD203B41FA5}">
                      <a16:colId xmlns:a16="http://schemas.microsoft.com/office/drawing/2014/main" val="20002"/>
                    </a:ext>
                  </a:extLst>
                </a:gridCol>
              </a:tblGrid>
              <a:tr h="189225">
                <a:tc>
                  <a:txBody>
                    <a:bodyPr/>
                    <a:lstStyle/>
                    <a:p>
                      <a:pPr marL="0" marR="0" lvl="0" indent="0" algn="l" rtl="0">
                        <a:spcBef>
                          <a:spcPts val="0"/>
                        </a:spcBef>
                        <a:spcAft>
                          <a:spcPts val="0"/>
                        </a:spcAft>
                        <a:buNone/>
                      </a:pPr>
                      <a:r>
                        <a:rPr lang="en-US" sz="1200" i="0" u="none" strike="noStrike" cap="none" dirty="0">
                          <a:solidFill>
                            <a:srgbClr val="FFFFFF"/>
                          </a:solidFill>
                          <a:latin typeface="Barlow Medium"/>
                          <a:ea typeface="Barlow Medium"/>
                          <a:cs typeface="Barlow Medium"/>
                          <a:sym typeface="Barlow Medium"/>
                        </a:rPr>
                        <a:t>State</a:t>
                      </a:r>
                      <a:endParaRPr dirty="0">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5274B"/>
                    </a:solidFill>
                  </a:tcPr>
                </a:tc>
                <a:tc>
                  <a:txBody>
                    <a:bodyPr/>
                    <a:lstStyle/>
                    <a:p>
                      <a:pPr marL="0" marR="0" lvl="0" indent="0" algn="ctr" rtl="0">
                        <a:spcBef>
                          <a:spcPts val="0"/>
                        </a:spcBef>
                        <a:spcAft>
                          <a:spcPts val="0"/>
                        </a:spcAft>
                        <a:buNone/>
                      </a:pPr>
                      <a:r>
                        <a:rPr lang="en-US" sz="1200" i="0" u="none" strike="noStrike" cap="none">
                          <a:solidFill>
                            <a:srgbClr val="FFFFFF"/>
                          </a:solidFill>
                          <a:latin typeface="Barlow Medium"/>
                          <a:ea typeface="Barlow Medium"/>
                          <a:cs typeface="Barlow Medium"/>
                          <a:sym typeface="Barlow Medium"/>
                        </a:rPr>
                        <a:t>Highest ABV</a:t>
                      </a:r>
                      <a:endParaRPr>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5274B"/>
                    </a:solidFill>
                  </a:tcPr>
                </a:tc>
                <a:tc>
                  <a:txBody>
                    <a:bodyPr/>
                    <a:lstStyle/>
                    <a:p>
                      <a:pPr marL="0" marR="0" lvl="0" indent="0" algn="ctr" rtl="0">
                        <a:spcBef>
                          <a:spcPts val="0"/>
                        </a:spcBef>
                        <a:spcAft>
                          <a:spcPts val="0"/>
                        </a:spcAft>
                        <a:buNone/>
                      </a:pPr>
                      <a:r>
                        <a:rPr lang="en-US" sz="1200" i="0" u="none" strike="noStrike" cap="none">
                          <a:solidFill>
                            <a:srgbClr val="FFFFFF"/>
                          </a:solidFill>
                          <a:latin typeface="Barlow Medium"/>
                          <a:ea typeface="Barlow Medium"/>
                          <a:cs typeface="Barlow Medium"/>
                          <a:sym typeface="Barlow Medium"/>
                        </a:rPr>
                        <a:t>Number of Beers</a:t>
                      </a:r>
                      <a:endParaRPr>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5274B"/>
                    </a:solidFill>
                  </a:tcPr>
                </a:tc>
                <a:extLst>
                  <a:ext uri="{0D108BD9-81ED-4DB2-BD59-A6C34878D82A}">
                    <a16:rowId xmlns:a16="http://schemas.microsoft.com/office/drawing/2014/main" val="10000"/>
                  </a:ext>
                </a:extLst>
              </a:tr>
              <a:tr h="203200">
                <a:tc>
                  <a:txBody>
                    <a:bodyPr/>
                    <a:lstStyle/>
                    <a:p>
                      <a:pPr marL="0" marR="0" lvl="0" indent="0" algn="l" rtl="0">
                        <a:spcBef>
                          <a:spcPts val="0"/>
                        </a:spcBef>
                        <a:spcAft>
                          <a:spcPts val="0"/>
                        </a:spcAft>
                        <a:buNone/>
                      </a:pPr>
                      <a:r>
                        <a:rPr lang="en-US" sz="1200" i="0" u="none" strike="noStrike" cap="none">
                          <a:solidFill>
                            <a:schemeClr val="lt1"/>
                          </a:solidFill>
                          <a:latin typeface="Barlow Medium"/>
                          <a:ea typeface="Barlow Medium"/>
                          <a:cs typeface="Barlow Medium"/>
                          <a:sym typeface="Barlow Medium"/>
                        </a:rPr>
                        <a:t>Colorado</a:t>
                      </a:r>
                      <a:endParaRPr>
                        <a:solidFill>
                          <a:schemeClr val="lt1"/>
                        </a:solidFill>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F0A2C"/>
                    </a:solidFill>
                  </a:tcPr>
                </a:tc>
                <a:tc>
                  <a:txBody>
                    <a:bodyPr/>
                    <a:lstStyle/>
                    <a:p>
                      <a:pPr marL="0" marR="0" lvl="0" indent="0" algn="ctr" rtl="0">
                        <a:spcBef>
                          <a:spcPts val="0"/>
                        </a:spcBef>
                        <a:spcAft>
                          <a:spcPts val="0"/>
                        </a:spcAft>
                        <a:buNone/>
                      </a:pPr>
                      <a:r>
                        <a:rPr lang="en-US" sz="1200" i="0" u="none" strike="noStrike" cap="none">
                          <a:solidFill>
                            <a:schemeClr val="lt1"/>
                          </a:solidFill>
                          <a:latin typeface="Barlow Medium"/>
                          <a:ea typeface="Barlow Medium"/>
                          <a:cs typeface="Barlow Medium"/>
                          <a:sym typeface="Barlow Medium"/>
                        </a:rPr>
                        <a:t>0.128</a:t>
                      </a:r>
                      <a:endParaRPr>
                        <a:solidFill>
                          <a:schemeClr val="lt1"/>
                        </a:solidFill>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F0A2C"/>
                    </a:solidFill>
                  </a:tcPr>
                </a:tc>
                <a:tc>
                  <a:txBody>
                    <a:bodyPr/>
                    <a:lstStyle/>
                    <a:p>
                      <a:pPr marL="0" marR="0" lvl="0" indent="0" algn="ctr" rtl="0">
                        <a:spcBef>
                          <a:spcPts val="0"/>
                        </a:spcBef>
                        <a:spcAft>
                          <a:spcPts val="0"/>
                        </a:spcAft>
                        <a:buNone/>
                      </a:pPr>
                      <a:r>
                        <a:rPr lang="en-US" sz="1200" i="0" u="none" strike="noStrike" cap="none" dirty="0">
                          <a:solidFill>
                            <a:schemeClr val="lt1"/>
                          </a:solidFill>
                          <a:latin typeface="Barlow Medium"/>
                          <a:ea typeface="Barlow Medium"/>
                          <a:cs typeface="Barlow Medium"/>
                          <a:sym typeface="Barlow Medium"/>
                        </a:rPr>
                        <a:t>250</a:t>
                      </a:r>
                      <a:endParaRPr dirty="0">
                        <a:solidFill>
                          <a:schemeClr val="lt1"/>
                        </a:solidFill>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F0A2C"/>
                    </a:solidFill>
                  </a:tcPr>
                </a:tc>
                <a:extLst>
                  <a:ext uri="{0D108BD9-81ED-4DB2-BD59-A6C34878D82A}">
                    <a16:rowId xmlns:a16="http://schemas.microsoft.com/office/drawing/2014/main" val="10001"/>
                  </a:ext>
                </a:extLst>
              </a:tr>
            </a:tbl>
          </a:graphicData>
        </a:graphic>
      </p:graphicFrame>
      <p:graphicFrame>
        <p:nvGraphicFramePr>
          <p:cNvPr id="113" name="Google Shape;113;p4"/>
          <p:cNvGraphicFramePr/>
          <p:nvPr>
            <p:extLst>
              <p:ext uri="{D42A27DB-BD31-4B8C-83A1-F6EECF244321}">
                <p14:modId xmlns:p14="http://schemas.microsoft.com/office/powerpoint/2010/main" val="304585851"/>
              </p:ext>
            </p:extLst>
          </p:nvPr>
        </p:nvGraphicFramePr>
        <p:xfrm>
          <a:off x="6202349" y="5552004"/>
          <a:ext cx="3302000" cy="406400"/>
        </p:xfrm>
        <a:graphic>
          <a:graphicData uri="http://schemas.openxmlformats.org/drawingml/2006/table">
            <a:tbl>
              <a:tblPr>
                <a:noFill/>
                <a:tableStyleId>{F9983C32-250E-4A0D-9892-5563257DB068}</a:tableStyleId>
              </a:tblPr>
              <a:tblGrid>
                <a:gridCol w="713700">
                  <a:extLst>
                    <a:ext uri="{9D8B030D-6E8A-4147-A177-3AD203B41FA5}">
                      <a16:colId xmlns:a16="http://schemas.microsoft.com/office/drawing/2014/main" val="20000"/>
                    </a:ext>
                  </a:extLst>
                </a:gridCol>
                <a:gridCol w="1294150">
                  <a:extLst>
                    <a:ext uri="{9D8B030D-6E8A-4147-A177-3AD203B41FA5}">
                      <a16:colId xmlns:a16="http://schemas.microsoft.com/office/drawing/2014/main" val="20001"/>
                    </a:ext>
                  </a:extLst>
                </a:gridCol>
                <a:gridCol w="1294150">
                  <a:extLst>
                    <a:ext uri="{9D8B030D-6E8A-4147-A177-3AD203B41FA5}">
                      <a16:colId xmlns:a16="http://schemas.microsoft.com/office/drawing/2014/main" val="20002"/>
                    </a:ext>
                  </a:extLst>
                </a:gridCol>
              </a:tblGrid>
              <a:tr h="203200">
                <a:tc>
                  <a:txBody>
                    <a:bodyPr/>
                    <a:lstStyle/>
                    <a:p>
                      <a:pPr marL="0" marR="0" lvl="0" indent="0" algn="l" rtl="0">
                        <a:spcBef>
                          <a:spcPts val="0"/>
                        </a:spcBef>
                        <a:spcAft>
                          <a:spcPts val="0"/>
                        </a:spcAft>
                        <a:buNone/>
                      </a:pPr>
                      <a:r>
                        <a:rPr lang="en-US" sz="1200" i="0" u="none" strike="noStrike" cap="none" dirty="0">
                          <a:solidFill>
                            <a:srgbClr val="FFFFFF"/>
                          </a:solidFill>
                          <a:latin typeface="Barlow Medium"/>
                          <a:ea typeface="Barlow Medium"/>
                          <a:cs typeface="Barlow Medium"/>
                          <a:sym typeface="Barlow Medium"/>
                        </a:rPr>
                        <a:t>State</a:t>
                      </a:r>
                      <a:endParaRPr dirty="0">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5274B"/>
                    </a:solidFill>
                  </a:tcPr>
                </a:tc>
                <a:tc>
                  <a:txBody>
                    <a:bodyPr/>
                    <a:lstStyle/>
                    <a:p>
                      <a:pPr marL="0" marR="0" lvl="0" indent="0" algn="ctr" rtl="0">
                        <a:spcBef>
                          <a:spcPts val="0"/>
                        </a:spcBef>
                        <a:spcAft>
                          <a:spcPts val="0"/>
                        </a:spcAft>
                        <a:buNone/>
                      </a:pPr>
                      <a:r>
                        <a:rPr lang="en-US" sz="1200" i="0" u="none" strike="noStrike" cap="none">
                          <a:solidFill>
                            <a:srgbClr val="FFFFFF"/>
                          </a:solidFill>
                          <a:latin typeface="Barlow Medium"/>
                          <a:ea typeface="Barlow Medium"/>
                          <a:cs typeface="Barlow Medium"/>
                          <a:sym typeface="Barlow Medium"/>
                        </a:rPr>
                        <a:t>Highest IBU</a:t>
                      </a:r>
                      <a:endParaRPr>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5274B"/>
                    </a:solidFill>
                  </a:tcPr>
                </a:tc>
                <a:tc>
                  <a:txBody>
                    <a:bodyPr/>
                    <a:lstStyle/>
                    <a:p>
                      <a:pPr marL="0" marR="0" lvl="0" indent="0" algn="ctr" rtl="0">
                        <a:spcBef>
                          <a:spcPts val="0"/>
                        </a:spcBef>
                        <a:spcAft>
                          <a:spcPts val="0"/>
                        </a:spcAft>
                        <a:buNone/>
                      </a:pPr>
                      <a:r>
                        <a:rPr lang="en-US" sz="1200" i="0" u="none" strike="noStrike" cap="none">
                          <a:solidFill>
                            <a:srgbClr val="FFFFFF"/>
                          </a:solidFill>
                          <a:latin typeface="Barlow Medium"/>
                          <a:ea typeface="Barlow Medium"/>
                          <a:cs typeface="Barlow Medium"/>
                          <a:sym typeface="Barlow Medium"/>
                        </a:rPr>
                        <a:t>Number of Beers</a:t>
                      </a:r>
                      <a:endParaRPr>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5274B"/>
                    </a:solidFill>
                  </a:tcPr>
                </a:tc>
                <a:extLst>
                  <a:ext uri="{0D108BD9-81ED-4DB2-BD59-A6C34878D82A}">
                    <a16:rowId xmlns:a16="http://schemas.microsoft.com/office/drawing/2014/main" val="10000"/>
                  </a:ext>
                </a:extLst>
              </a:tr>
              <a:tr h="203200">
                <a:tc>
                  <a:txBody>
                    <a:bodyPr/>
                    <a:lstStyle/>
                    <a:p>
                      <a:pPr marL="0" marR="0" lvl="0" indent="0" algn="l" rtl="0">
                        <a:spcBef>
                          <a:spcPts val="0"/>
                        </a:spcBef>
                        <a:spcAft>
                          <a:spcPts val="0"/>
                        </a:spcAft>
                        <a:buNone/>
                      </a:pPr>
                      <a:r>
                        <a:rPr lang="en-US" sz="1200" i="0" u="none" strike="noStrike" cap="none">
                          <a:solidFill>
                            <a:schemeClr val="lt1"/>
                          </a:solidFill>
                          <a:latin typeface="Barlow Medium"/>
                          <a:ea typeface="Barlow Medium"/>
                          <a:cs typeface="Barlow Medium"/>
                          <a:sym typeface="Barlow Medium"/>
                        </a:rPr>
                        <a:t>Oregon</a:t>
                      </a:r>
                      <a:endParaRPr>
                        <a:solidFill>
                          <a:schemeClr val="lt1"/>
                        </a:solidFill>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F0A2C"/>
                    </a:solidFill>
                  </a:tcPr>
                </a:tc>
                <a:tc>
                  <a:txBody>
                    <a:bodyPr/>
                    <a:lstStyle/>
                    <a:p>
                      <a:pPr marL="0" marR="0" lvl="0" indent="0" algn="ctr" rtl="0">
                        <a:spcBef>
                          <a:spcPts val="0"/>
                        </a:spcBef>
                        <a:spcAft>
                          <a:spcPts val="0"/>
                        </a:spcAft>
                        <a:buNone/>
                      </a:pPr>
                      <a:r>
                        <a:rPr lang="en-US" sz="1200" i="0" u="none" strike="noStrike" cap="none">
                          <a:solidFill>
                            <a:schemeClr val="lt1"/>
                          </a:solidFill>
                          <a:latin typeface="Barlow Medium"/>
                          <a:ea typeface="Barlow Medium"/>
                          <a:cs typeface="Barlow Medium"/>
                          <a:sym typeface="Barlow Medium"/>
                        </a:rPr>
                        <a:t>138</a:t>
                      </a:r>
                      <a:endParaRPr>
                        <a:solidFill>
                          <a:schemeClr val="lt1"/>
                        </a:solidFill>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F0A2C"/>
                    </a:solidFill>
                  </a:tcPr>
                </a:tc>
                <a:tc>
                  <a:txBody>
                    <a:bodyPr/>
                    <a:lstStyle/>
                    <a:p>
                      <a:pPr marL="0" marR="0" lvl="0" indent="0" algn="ctr" rtl="0">
                        <a:spcBef>
                          <a:spcPts val="0"/>
                        </a:spcBef>
                        <a:spcAft>
                          <a:spcPts val="0"/>
                        </a:spcAft>
                        <a:buNone/>
                      </a:pPr>
                      <a:r>
                        <a:rPr lang="en-US" sz="1200" i="0" u="none" strike="noStrike" cap="none" dirty="0">
                          <a:solidFill>
                            <a:schemeClr val="lt1"/>
                          </a:solidFill>
                          <a:latin typeface="Barlow Medium"/>
                          <a:ea typeface="Barlow Medium"/>
                          <a:cs typeface="Barlow Medium"/>
                          <a:sym typeface="Barlow Medium"/>
                        </a:rPr>
                        <a:t>87</a:t>
                      </a:r>
                      <a:endParaRPr dirty="0">
                        <a:solidFill>
                          <a:schemeClr val="lt1"/>
                        </a:solidFill>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F0A2C"/>
                    </a:solidFill>
                  </a:tcPr>
                </a:tc>
                <a:extLst>
                  <a:ext uri="{0D108BD9-81ED-4DB2-BD59-A6C34878D82A}">
                    <a16:rowId xmlns:a16="http://schemas.microsoft.com/office/drawing/2014/main" val="10001"/>
                  </a:ext>
                </a:extLst>
              </a:tr>
            </a:tbl>
          </a:graphicData>
        </a:graphic>
      </p:graphicFrame>
      <p:sp>
        <p:nvSpPr>
          <p:cNvPr id="114" name="Google Shape;114;p4"/>
          <p:cNvSpPr txBox="1"/>
          <p:nvPr/>
        </p:nvSpPr>
        <p:spPr>
          <a:xfrm>
            <a:off x="861775" y="2211150"/>
            <a:ext cx="4406700" cy="364198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chemeClr val="dk1"/>
              </a:buClr>
              <a:buSzPts val="1400"/>
              <a:buFont typeface="Arial"/>
              <a:buNone/>
            </a:pPr>
            <a:r>
              <a:rPr lang="en-US" sz="1400" b="1" i="0" u="none" strike="noStrike" cap="none" dirty="0">
                <a:solidFill>
                  <a:schemeClr val="dk1"/>
                </a:solidFill>
                <a:latin typeface="Barlow"/>
                <a:ea typeface="Barlow"/>
                <a:cs typeface="Barlow"/>
                <a:sym typeface="Barlow"/>
              </a:rPr>
              <a:t>Discovering missing values</a:t>
            </a:r>
            <a:endParaRPr b="1" dirty="0">
              <a:latin typeface="Barlow"/>
              <a:ea typeface="Barlow"/>
              <a:cs typeface="Barlow"/>
              <a:sym typeface="Barlow"/>
            </a:endParaRPr>
          </a:p>
          <a:p>
            <a:pPr marL="228600" marR="0" lvl="0" indent="-228600" algn="l" rtl="0">
              <a:lnSpc>
                <a:spcPct val="90000"/>
              </a:lnSpc>
              <a:spcBef>
                <a:spcPts val="1000"/>
              </a:spcBef>
              <a:spcAft>
                <a:spcPts val="0"/>
              </a:spcAft>
              <a:buClr>
                <a:schemeClr val="dk1"/>
              </a:buClr>
              <a:buSzPts val="1400"/>
              <a:buFont typeface="Barlow"/>
              <a:buChar char="•"/>
            </a:pPr>
            <a:r>
              <a:rPr lang="en-US" sz="1400" i="0" u="none" strike="noStrike" cap="none" dirty="0">
                <a:solidFill>
                  <a:schemeClr val="dk1"/>
                </a:solidFill>
                <a:latin typeface="Barlow"/>
                <a:ea typeface="Barlow"/>
                <a:cs typeface="Barlow"/>
                <a:sym typeface="Barlow"/>
              </a:rPr>
              <a:t>Our Data Scientists identified 3% of Alcohol By Volum</a:t>
            </a:r>
            <a:r>
              <a:rPr lang="en-US" dirty="0">
                <a:solidFill>
                  <a:schemeClr val="dk1"/>
                </a:solidFill>
                <a:latin typeface="Barlow"/>
                <a:ea typeface="Barlow"/>
                <a:cs typeface="Barlow"/>
                <a:sym typeface="Barlow"/>
              </a:rPr>
              <a:t>e (ABV) of the beer data points</a:t>
            </a:r>
            <a:r>
              <a:rPr lang="en-US" sz="1400" i="0" u="none" strike="noStrike" cap="none" dirty="0">
                <a:solidFill>
                  <a:schemeClr val="dk1"/>
                </a:solidFill>
                <a:latin typeface="Barlow"/>
                <a:ea typeface="Barlow"/>
                <a:cs typeface="Barlow"/>
                <a:sym typeface="Barlow"/>
              </a:rPr>
              <a:t> that </a:t>
            </a:r>
            <a:r>
              <a:rPr lang="en-US" dirty="0">
                <a:solidFill>
                  <a:schemeClr val="dk1"/>
                </a:solidFill>
                <a:latin typeface="Barlow"/>
                <a:ea typeface="Barlow"/>
                <a:cs typeface="Barlow"/>
                <a:sym typeface="Barlow"/>
              </a:rPr>
              <a:t>are</a:t>
            </a:r>
            <a:r>
              <a:rPr lang="en-US" sz="1400" i="0" u="none" strike="noStrike" cap="none" dirty="0">
                <a:solidFill>
                  <a:schemeClr val="dk1"/>
                </a:solidFill>
                <a:latin typeface="Barlow"/>
                <a:ea typeface="Barlow"/>
                <a:cs typeface="Barlow"/>
                <a:sym typeface="Barlow"/>
              </a:rPr>
              <a:t> missing (62 data points) </a:t>
            </a:r>
            <a:endParaRPr sz="1000" i="0" u="none" strike="noStrike" cap="none" dirty="0">
              <a:solidFill>
                <a:schemeClr val="dk1"/>
              </a:solidFill>
              <a:latin typeface="Barlow"/>
              <a:ea typeface="Barlow"/>
              <a:cs typeface="Barlow"/>
              <a:sym typeface="Barlow"/>
            </a:endParaRPr>
          </a:p>
          <a:p>
            <a:pPr marL="228600" marR="0" lvl="0" indent="-228600" algn="l" rtl="0">
              <a:lnSpc>
                <a:spcPct val="90000"/>
              </a:lnSpc>
              <a:spcBef>
                <a:spcPts val="1000"/>
              </a:spcBef>
              <a:spcAft>
                <a:spcPts val="0"/>
              </a:spcAft>
              <a:buClr>
                <a:schemeClr val="dk1"/>
              </a:buClr>
              <a:buSzPts val="1400"/>
              <a:buFont typeface="Barlow"/>
              <a:buChar char="•"/>
            </a:pPr>
            <a:r>
              <a:rPr lang="en-US" sz="1400" i="0" u="none" strike="noStrike" cap="none" dirty="0">
                <a:solidFill>
                  <a:schemeClr val="dk1"/>
                </a:solidFill>
                <a:latin typeface="Barlow"/>
                <a:ea typeface="Barlow"/>
                <a:cs typeface="Barlow"/>
                <a:sym typeface="Barlow"/>
              </a:rPr>
              <a:t>We also identified </a:t>
            </a:r>
            <a:r>
              <a:rPr lang="en-US" dirty="0">
                <a:solidFill>
                  <a:schemeClr val="dk1"/>
                </a:solidFill>
                <a:latin typeface="Barlow"/>
                <a:ea typeface="Barlow"/>
                <a:cs typeface="Barlow"/>
                <a:sym typeface="Barlow"/>
              </a:rPr>
              <a:t>42</a:t>
            </a:r>
            <a:r>
              <a:rPr lang="en-US" sz="1400" i="0" u="none" strike="noStrike" cap="none" dirty="0">
                <a:solidFill>
                  <a:schemeClr val="dk1"/>
                </a:solidFill>
                <a:latin typeface="Barlow"/>
                <a:ea typeface="Barlow"/>
                <a:cs typeface="Barlow"/>
                <a:sym typeface="Barlow"/>
              </a:rPr>
              <a:t>% of International Bit</a:t>
            </a:r>
            <a:r>
              <a:rPr lang="en-US" dirty="0">
                <a:solidFill>
                  <a:schemeClr val="dk1"/>
                </a:solidFill>
                <a:latin typeface="Barlow"/>
                <a:ea typeface="Barlow"/>
                <a:cs typeface="Barlow"/>
                <a:sym typeface="Barlow"/>
              </a:rPr>
              <a:t>terness </a:t>
            </a:r>
            <a:r>
              <a:rPr lang="en-US" sz="1400" i="0" u="none" strike="noStrike" cap="none" dirty="0">
                <a:solidFill>
                  <a:schemeClr val="dk1"/>
                </a:solidFill>
                <a:latin typeface="Barlow"/>
                <a:ea typeface="Barlow"/>
                <a:cs typeface="Barlow"/>
                <a:sym typeface="Barlow"/>
              </a:rPr>
              <a:t>Units (IBU) of the beer data points </a:t>
            </a:r>
            <a:r>
              <a:rPr lang="en-US" dirty="0">
                <a:solidFill>
                  <a:schemeClr val="dk1"/>
                </a:solidFill>
                <a:latin typeface="Barlow"/>
                <a:ea typeface="Barlow"/>
                <a:cs typeface="Barlow"/>
                <a:sym typeface="Barlow"/>
              </a:rPr>
              <a:t>are</a:t>
            </a:r>
            <a:r>
              <a:rPr lang="en-US" sz="1400" i="0" u="none" strike="noStrike" cap="none" dirty="0">
                <a:solidFill>
                  <a:schemeClr val="dk1"/>
                </a:solidFill>
                <a:latin typeface="Barlow"/>
                <a:ea typeface="Barlow"/>
                <a:cs typeface="Barlow"/>
                <a:sym typeface="Barlow"/>
              </a:rPr>
              <a:t> missing (1,005 data points)</a:t>
            </a:r>
            <a:endParaRPr dirty="0">
              <a:solidFill>
                <a:schemeClr val="dk1"/>
              </a:solidFill>
              <a:latin typeface="Calibri"/>
              <a:ea typeface="Calibri"/>
              <a:cs typeface="Calibri"/>
              <a:sym typeface="Calibri"/>
            </a:endParaRPr>
          </a:p>
          <a:p>
            <a:pPr marL="0" marR="0" lvl="0" indent="0" algn="l" rtl="0">
              <a:lnSpc>
                <a:spcPct val="90000"/>
              </a:lnSpc>
              <a:spcBef>
                <a:spcPts val="1000"/>
              </a:spcBef>
              <a:spcAft>
                <a:spcPts val="0"/>
              </a:spcAft>
              <a:buClr>
                <a:schemeClr val="dk1"/>
              </a:buClr>
              <a:buSzPts val="1400"/>
              <a:buFont typeface="Arial"/>
              <a:buNone/>
            </a:pPr>
            <a:endParaRPr dirty="0">
              <a:solidFill>
                <a:schemeClr val="dk1"/>
              </a:solidFill>
              <a:latin typeface="Calibri"/>
              <a:ea typeface="Calibri"/>
              <a:cs typeface="Calibri"/>
              <a:sym typeface="Calibri"/>
            </a:endParaRPr>
          </a:p>
          <a:p>
            <a:pPr marL="0" marR="0" lvl="0" indent="0" algn="l" rtl="0">
              <a:lnSpc>
                <a:spcPct val="90000"/>
              </a:lnSpc>
              <a:spcBef>
                <a:spcPts val="1000"/>
              </a:spcBef>
              <a:spcAft>
                <a:spcPts val="0"/>
              </a:spcAft>
              <a:buClr>
                <a:schemeClr val="dk1"/>
              </a:buClr>
              <a:buSzPts val="1400"/>
              <a:buFont typeface="Arial"/>
              <a:buNone/>
            </a:pPr>
            <a:r>
              <a:rPr lang="en-US" sz="1400" b="1" i="0" u="none" strike="noStrike" cap="none" dirty="0">
                <a:solidFill>
                  <a:schemeClr val="dk1"/>
                </a:solidFill>
                <a:latin typeface="Barlow"/>
                <a:ea typeface="Barlow"/>
                <a:cs typeface="Barlow"/>
                <a:sym typeface="Barlow"/>
              </a:rPr>
              <a:t>Handling missing values</a:t>
            </a:r>
            <a:endParaRPr b="1" dirty="0">
              <a:latin typeface="Barlow"/>
              <a:ea typeface="Barlow"/>
              <a:cs typeface="Barlow"/>
              <a:sym typeface="Barlow"/>
            </a:endParaRPr>
          </a:p>
          <a:p>
            <a:pPr marL="228600" indent="-228600">
              <a:lnSpc>
                <a:spcPct val="90000"/>
              </a:lnSpc>
              <a:spcBef>
                <a:spcPts val="1000"/>
              </a:spcBef>
              <a:buClr>
                <a:schemeClr val="dk1"/>
              </a:buClr>
              <a:buSzPts val="1400"/>
              <a:buFont typeface="Barlow"/>
              <a:buChar char="•"/>
            </a:pPr>
            <a:r>
              <a:rPr lang="en-US" dirty="0">
                <a:solidFill>
                  <a:schemeClr val="dk1"/>
                </a:solidFill>
                <a:latin typeface="Barlow"/>
              </a:rPr>
              <a:t>To deal with missing values in ABV and IBU variables we used a linear regression model to predict the missing data. There rows of data removed from the data set in cases where the values were not predictable (i.e. instances where both ABV an IBU were missing).</a:t>
            </a:r>
            <a:endParaRPr dirty="0">
              <a:solidFill>
                <a:schemeClr val="dk1"/>
              </a:solidFill>
              <a:latin typeface="Barlow"/>
              <a:sym typeface="Barlow"/>
            </a:endParaRPr>
          </a:p>
        </p:txBody>
      </p:sp>
      <p:graphicFrame>
        <p:nvGraphicFramePr>
          <p:cNvPr id="115" name="Google Shape;115;p4"/>
          <p:cNvGraphicFramePr/>
          <p:nvPr>
            <p:extLst>
              <p:ext uri="{D42A27DB-BD31-4B8C-83A1-F6EECF244321}">
                <p14:modId xmlns:p14="http://schemas.microsoft.com/office/powerpoint/2010/main" val="98821661"/>
              </p:ext>
            </p:extLst>
          </p:nvPr>
        </p:nvGraphicFramePr>
        <p:xfrm>
          <a:off x="6202349" y="4019268"/>
          <a:ext cx="3302000" cy="406400"/>
        </p:xfrm>
        <a:graphic>
          <a:graphicData uri="http://schemas.openxmlformats.org/drawingml/2006/table">
            <a:tbl>
              <a:tblPr>
                <a:noFill/>
                <a:tableStyleId>{F9983C32-250E-4A0D-9892-5563257DB068}</a:tableStyleId>
              </a:tblPr>
              <a:tblGrid>
                <a:gridCol w="713700">
                  <a:extLst>
                    <a:ext uri="{9D8B030D-6E8A-4147-A177-3AD203B41FA5}">
                      <a16:colId xmlns:a16="http://schemas.microsoft.com/office/drawing/2014/main" val="20000"/>
                    </a:ext>
                  </a:extLst>
                </a:gridCol>
                <a:gridCol w="1294150">
                  <a:extLst>
                    <a:ext uri="{9D8B030D-6E8A-4147-A177-3AD203B41FA5}">
                      <a16:colId xmlns:a16="http://schemas.microsoft.com/office/drawing/2014/main" val="20001"/>
                    </a:ext>
                  </a:extLst>
                </a:gridCol>
                <a:gridCol w="1294150">
                  <a:extLst>
                    <a:ext uri="{9D8B030D-6E8A-4147-A177-3AD203B41FA5}">
                      <a16:colId xmlns:a16="http://schemas.microsoft.com/office/drawing/2014/main" val="20002"/>
                    </a:ext>
                  </a:extLst>
                </a:gridCol>
              </a:tblGrid>
              <a:tr h="203200">
                <a:tc>
                  <a:txBody>
                    <a:bodyPr/>
                    <a:lstStyle/>
                    <a:p>
                      <a:pPr marL="0" marR="0" lvl="0" indent="0" algn="l" rtl="0">
                        <a:spcBef>
                          <a:spcPts val="0"/>
                        </a:spcBef>
                        <a:spcAft>
                          <a:spcPts val="0"/>
                        </a:spcAft>
                        <a:buNone/>
                      </a:pPr>
                      <a:r>
                        <a:rPr lang="en-US" sz="1200" i="0" u="none" strike="noStrike" cap="none">
                          <a:solidFill>
                            <a:srgbClr val="FFFFFF"/>
                          </a:solidFill>
                          <a:latin typeface="Barlow Medium"/>
                          <a:ea typeface="Barlow Medium"/>
                          <a:cs typeface="Barlow Medium"/>
                          <a:sym typeface="Barlow Medium"/>
                        </a:rPr>
                        <a:t>State</a:t>
                      </a:r>
                      <a:endParaRPr>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5274B"/>
                    </a:solidFill>
                  </a:tcPr>
                </a:tc>
                <a:tc>
                  <a:txBody>
                    <a:bodyPr/>
                    <a:lstStyle/>
                    <a:p>
                      <a:pPr marL="0" marR="0" lvl="0" indent="0" algn="ctr" rtl="0">
                        <a:spcBef>
                          <a:spcPts val="0"/>
                        </a:spcBef>
                        <a:spcAft>
                          <a:spcPts val="0"/>
                        </a:spcAft>
                        <a:buNone/>
                      </a:pPr>
                      <a:r>
                        <a:rPr lang="en-US" sz="1200" i="0" u="none" strike="noStrike" cap="none" dirty="0">
                          <a:solidFill>
                            <a:srgbClr val="FFFFFF"/>
                          </a:solidFill>
                          <a:latin typeface="Barlow Medium"/>
                          <a:ea typeface="Barlow Medium"/>
                          <a:cs typeface="Barlow Medium"/>
                          <a:sym typeface="Barlow Medium"/>
                        </a:rPr>
                        <a:t>Highest ABV</a:t>
                      </a:r>
                      <a:endParaRPr dirty="0">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5274B"/>
                    </a:solidFill>
                  </a:tcPr>
                </a:tc>
                <a:tc>
                  <a:txBody>
                    <a:bodyPr/>
                    <a:lstStyle/>
                    <a:p>
                      <a:pPr marL="0" marR="0" lvl="0" indent="0" algn="ctr" rtl="0">
                        <a:spcBef>
                          <a:spcPts val="0"/>
                        </a:spcBef>
                        <a:spcAft>
                          <a:spcPts val="0"/>
                        </a:spcAft>
                        <a:buNone/>
                      </a:pPr>
                      <a:r>
                        <a:rPr lang="en-US" sz="1200" i="0" u="none" strike="noStrike" cap="none">
                          <a:solidFill>
                            <a:srgbClr val="FFFFFF"/>
                          </a:solidFill>
                          <a:latin typeface="Barlow Medium"/>
                          <a:ea typeface="Barlow Medium"/>
                          <a:cs typeface="Barlow Medium"/>
                          <a:sym typeface="Barlow Medium"/>
                        </a:rPr>
                        <a:t>Number of Beers</a:t>
                      </a:r>
                      <a:endParaRPr>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5274B"/>
                    </a:solidFill>
                  </a:tcPr>
                </a:tc>
                <a:extLst>
                  <a:ext uri="{0D108BD9-81ED-4DB2-BD59-A6C34878D82A}">
                    <a16:rowId xmlns:a16="http://schemas.microsoft.com/office/drawing/2014/main" val="10000"/>
                  </a:ext>
                </a:extLst>
              </a:tr>
              <a:tr h="203200">
                <a:tc>
                  <a:txBody>
                    <a:bodyPr/>
                    <a:lstStyle/>
                    <a:p>
                      <a:pPr marL="0" marR="0" lvl="0" indent="0" algn="l" rtl="0">
                        <a:spcBef>
                          <a:spcPts val="0"/>
                        </a:spcBef>
                        <a:spcAft>
                          <a:spcPts val="0"/>
                        </a:spcAft>
                        <a:buNone/>
                      </a:pPr>
                      <a:r>
                        <a:rPr lang="en-US" sz="1200" i="0" u="none" strike="noStrike" cap="none">
                          <a:solidFill>
                            <a:schemeClr val="lt1"/>
                          </a:solidFill>
                          <a:latin typeface="Barlow Medium"/>
                          <a:ea typeface="Barlow Medium"/>
                          <a:cs typeface="Barlow Medium"/>
                          <a:sym typeface="Barlow Medium"/>
                        </a:rPr>
                        <a:t>California</a:t>
                      </a:r>
                      <a:endParaRPr>
                        <a:solidFill>
                          <a:schemeClr val="lt1"/>
                        </a:solidFill>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F0A2C"/>
                    </a:solidFill>
                  </a:tcPr>
                </a:tc>
                <a:tc>
                  <a:txBody>
                    <a:bodyPr/>
                    <a:lstStyle/>
                    <a:p>
                      <a:pPr marL="0" marR="0" lvl="0" indent="0" algn="ctr" rtl="0">
                        <a:spcBef>
                          <a:spcPts val="0"/>
                        </a:spcBef>
                        <a:spcAft>
                          <a:spcPts val="0"/>
                        </a:spcAft>
                        <a:buNone/>
                      </a:pPr>
                      <a:r>
                        <a:rPr lang="en-US" sz="1200" i="0" u="none" strike="noStrike" cap="none" dirty="0">
                          <a:solidFill>
                            <a:schemeClr val="lt1"/>
                          </a:solidFill>
                          <a:latin typeface="Barlow Medium"/>
                          <a:ea typeface="Barlow Medium"/>
                          <a:cs typeface="Barlow Medium"/>
                          <a:sym typeface="Barlow Medium"/>
                        </a:rPr>
                        <a:t>0.099</a:t>
                      </a:r>
                      <a:endParaRPr dirty="0">
                        <a:solidFill>
                          <a:schemeClr val="lt1"/>
                        </a:solidFill>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F0A2C"/>
                    </a:solidFill>
                  </a:tcPr>
                </a:tc>
                <a:tc>
                  <a:txBody>
                    <a:bodyPr/>
                    <a:lstStyle/>
                    <a:p>
                      <a:pPr marL="0" marR="0" lvl="0" indent="0" algn="ctr" rtl="0">
                        <a:spcBef>
                          <a:spcPts val="0"/>
                        </a:spcBef>
                        <a:spcAft>
                          <a:spcPts val="0"/>
                        </a:spcAft>
                        <a:buNone/>
                      </a:pPr>
                      <a:r>
                        <a:rPr lang="en-US" sz="1200" i="0" u="none" strike="noStrike" cap="none" dirty="0">
                          <a:solidFill>
                            <a:schemeClr val="lt1"/>
                          </a:solidFill>
                          <a:latin typeface="Barlow Medium"/>
                          <a:ea typeface="Barlow Medium"/>
                          <a:cs typeface="Barlow Medium"/>
                          <a:sym typeface="Barlow Medium"/>
                        </a:rPr>
                        <a:t>135</a:t>
                      </a:r>
                      <a:endParaRPr dirty="0">
                        <a:solidFill>
                          <a:schemeClr val="lt1"/>
                        </a:solidFill>
                        <a:latin typeface="Barlow Medium"/>
                        <a:ea typeface="Barlow Medium"/>
                        <a:cs typeface="Barlow Medium"/>
                        <a:sym typeface="Barlow Medium"/>
                      </a:endParaRPr>
                    </a:p>
                  </a:txBody>
                  <a:tcPr marL="9525" marR="9525" marT="9525" marB="0" anchor="b">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F0A2C"/>
                    </a:solidFill>
                  </a:tcPr>
                </a:tc>
                <a:extLst>
                  <a:ext uri="{0D108BD9-81ED-4DB2-BD59-A6C34878D82A}">
                    <a16:rowId xmlns:a16="http://schemas.microsoft.com/office/drawing/2014/main" val="10001"/>
                  </a:ext>
                </a:extLst>
              </a:tr>
            </a:tbl>
          </a:graphicData>
        </a:graphic>
      </p:graphicFrame>
      <p:pic>
        <p:nvPicPr>
          <p:cNvPr id="116" name="Google Shape;116;p4"/>
          <p:cNvPicPr preferRelativeResize="0"/>
          <p:nvPr/>
        </p:nvPicPr>
        <p:blipFill>
          <a:blip r:embed="rId3">
            <a:alphaModFix/>
          </a:blip>
          <a:stretch>
            <a:fillRect/>
          </a:stretch>
        </p:blipFill>
        <p:spPr>
          <a:xfrm>
            <a:off x="10592450" y="339600"/>
            <a:ext cx="1372054" cy="443375"/>
          </a:xfrm>
          <a:prstGeom prst="rect">
            <a:avLst/>
          </a:prstGeom>
          <a:noFill/>
          <a:ln>
            <a:noFill/>
          </a:ln>
        </p:spPr>
      </p:pic>
      <p:sp>
        <p:nvSpPr>
          <p:cNvPr id="117" name="Google Shape;117;p4"/>
          <p:cNvSpPr/>
          <p:nvPr/>
        </p:nvSpPr>
        <p:spPr>
          <a:xfrm>
            <a:off x="0" y="876150"/>
            <a:ext cx="6367500" cy="736500"/>
          </a:xfrm>
          <a:prstGeom prst="rect">
            <a:avLst/>
          </a:prstGeom>
          <a:solidFill>
            <a:srgbClr val="CF0A2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8" name="Google Shape;118;p4"/>
          <p:cNvSpPr txBox="1">
            <a:spLocks noGrp="1"/>
          </p:cNvSpPr>
          <p:nvPr>
            <p:ph type="title"/>
          </p:nvPr>
        </p:nvSpPr>
        <p:spPr>
          <a:xfrm>
            <a:off x="659075" y="867875"/>
            <a:ext cx="5708400" cy="7449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Calibri"/>
              <a:buNone/>
            </a:pPr>
            <a:r>
              <a:rPr lang="en-US" sz="3200" b="1">
                <a:solidFill>
                  <a:schemeClr val="lt1"/>
                </a:solidFill>
                <a:latin typeface="Oswald"/>
                <a:ea typeface="Oswald"/>
                <a:cs typeface="Oswald"/>
                <a:sym typeface="Oswald"/>
              </a:rPr>
              <a:t>Other Exploratory Data Analysis</a:t>
            </a:r>
            <a:endParaRPr b="1">
              <a:latin typeface="Oswald"/>
              <a:ea typeface="Oswald"/>
              <a:cs typeface="Oswald"/>
              <a:sym typeface="Oswald"/>
            </a:endParaRPr>
          </a:p>
        </p:txBody>
      </p:sp>
      <p:pic>
        <p:nvPicPr>
          <p:cNvPr id="119" name="Google Shape;119;p4"/>
          <p:cNvPicPr preferRelativeResize="0"/>
          <p:nvPr/>
        </p:nvPicPr>
        <p:blipFill>
          <a:blip r:embed="rId4">
            <a:alphaModFix/>
          </a:blip>
          <a:stretch>
            <a:fillRect/>
          </a:stretch>
        </p:blipFill>
        <p:spPr>
          <a:xfrm>
            <a:off x="8958000" y="1347338"/>
            <a:ext cx="4290900" cy="530481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5274B"/>
        </a:solidFill>
        <a:effectLst/>
      </p:bgPr>
    </p:bg>
    <p:spTree>
      <p:nvGrpSpPr>
        <p:cNvPr id="1" name="Shape 130"/>
        <p:cNvGrpSpPr/>
        <p:nvPr/>
      </p:nvGrpSpPr>
      <p:grpSpPr>
        <a:xfrm>
          <a:off x="0" y="0"/>
          <a:ext cx="0" cy="0"/>
          <a:chOff x="0" y="0"/>
          <a:chExt cx="0" cy="0"/>
        </a:xfrm>
      </p:grpSpPr>
      <p:sp>
        <p:nvSpPr>
          <p:cNvPr id="132" name="Google Shape;132;p6"/>
          <p:cNvSpPr/>
          <p:nvPr/>
        </p:nvSpPr>
        <p:spPr>
          <a:xfrm>
            <a:off x="698400" y="1221371"/>
            <a:ext cx="3076500" cy="736500"/>
          </a:xfrm>
          <a:prstGeom prst="rect">
            <a:avLst/>
          </a:prstGeom>
          <a:solidFill>
            <a:srgbClr val="CF0A2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3" name="Google Shape;133;p6"/>
          <p:cNvSpPr txBox="1">
            <a:spLocks noGrp="1"/>
          </p:cNvSpPr>
          <p:nvPr>
            <p:ph type="title"/>
          </p:nvPr>
        </p:nvSpPr>
        <p:spPr>
          <a:xfrm>
            <a:off x="698400" y="1220930"/>
            <a:ext cx="3076500" cy="7365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Calibri"/>
              <a:buNone/>
            </a:pPr>
            <a:r>
              <a:rPr lang="en-US" sz="3200" b="1" dirty="0">
                <a:solidFill>
                  <a:schemeClr val="lt1"/>
                </a:solidFill>
                <a:latin typeface="Oswald"/>
                <a:ea typeface="Oswald"/>
                <a:cs typeface="Oswald"/>
                <a:sym typeface="Oswald"/>
              </a:rPr>
              <a:t>ABV by State</a:t>
            </a:r>
            <a:endParaRPr b="1" dirty="0">
              <a:latin typeface="Oswald"/>
              <a:ea typeface="Oswald"/>
              <a:cs typeface="Oswald"/>
              <a:sym typeface="Oswald"/>
            </a:endParaRPr>
          </a:p>
        </p:txBody>
      </p:sp>
      <p:pic>
        <p:nvPicPr>
          <p:cNvPr id="134" name="Google Shape;134;p6"/>
          <p:cNvPicPr preferRelativeResize="0"/>
          <p:nvPr/>
        </p:nvPicPr>
        <p:blipFill>
          <a:blip r:embed="rId3">
            <a:alphaModFix/>
          </a:blip>
          <a:stretch>
            <a:fillRect/>
          </a:stretch>
        </p:blipFill>
        <p:spPr>
          <a:xfrm>
            <a:off x="10592450" y="339600"/>
            <a:ext cx="1372101" cy="443375"/>
          </a:xfrm>
          <a:prstGeom prst="rect">
            <a:avLst/>
          </a:prstGeom>
          <a:noFill/>
          <a:ln>
            <a:noFill/>
          </a:ln>
        </p:spPr>
      </p:pic>
      <p:pic>
        <p:nvPicPr>
          <p:cNvPr id="6" name="Picture 5">
            <a:extLst>
              <a:ext uri="{FF2B5EF4-FFF2-40B4-BE49-F238E27FC236}">
                <a16:creationId xmlns:a16="http://schemas.microsoft.com/office/drawing/2014/main" id="{9597060E-7E1E-CC25-E0A5-32BFFB39F0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8400" y="1956988"/>
            <a:ext cx="10795200" cy="4641036"/>
          </a:xfrm>
          <a:prstGeom prst="rect">
            <a:avLst/>
          </a:prstGeom>
        </p:spPr>
      </p:pic>
      <p:sp>
        <p:nvSpPr>
          <p:cNvPr id="9" name="TextBox 8">
            <a:extLst>
              <a:ext uri="{FF2B5EF4-FFF2-40B4-BE49-F238E27FC236}">
                <a16:creationId xmlns:a16="http://schemas.microsoft.com/office/drawing/2014/main" id="{43270F56-5E34-1A46-FBDC-576FF70D3377}"/>
              </a:ext>
            </a:extLst>
          </p:cNvPr>
          <p:cNvSpPr txBox="1"/>
          <p:nvPr/>
        </p:nvSpPr>
        <p:spPr>
          <a:xfrm>
            <a:off x="3774900" y="1435291"/>
            <a:ext cx="7718700" cy="307777"/>
          </a:xfrm>
          <a:prstGeom prst="rect">
            <a:avLst/>
          </a:prstGeom>
          <a:noFill/>
        </p:spPr>
        <p:txBody>
          <a:bodyPr wrap="square" rtlCol="0">
            <a:spAutoFit/>
          </a:bodyPr>
          <a:lstStyle/>
          <a:p>
            <a:pPr algn="ctr"/>
            <a:r>
              <a:rPr lang="en-US" dirty="0">
                <a:solidFill>
                  <a:schemeClr val="bg1"/>
                </a:solidFill>
              </a:rPr>
              <a:t>Bar chart of the median Alcohol Content by Volume (ABV) of the beer per state.</a:t>
            </a:r>
          </a:p>
        </p:txBody>
      </p:sp>
    </p:spTree>
    <p:extLst>
      <p:ext uri="{BB962C8B-B14F-4D97-AF65-F5344CB8AC3E}">
        <p14:creationId xmlns:p14="http://schemas.microsoft.com/office/powerpoint/2010/main" val="3276273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CF0A2C"/>
        </a:solidFill>
        <a:effectLst/>
      </p:bgPr>
    </p:bg>
    <p:spTree>
      <p:nvGrpSpPr>
        <p:cNvPr id="1" name="Shape 138"/>
        <p:cNvGrpSpPr/>
        <p:nvPr/>
      </p:nvGrpSpPr>
      <p:grpSpPr>
        <a:xfrm>
          <a:off x="0" y="0"/>
          <a:ext cx="0" cy="0"/>
          <a:chOff x="0" y="0"/>
          <a:chExt cx="0" cy="0"/>
        </a:xfrm>
      </p:grpSpPr>
      <p:pic>
        <p:nvPicPr>
          <p:cNvPr id="139" name="Google Shape;139;p7"/>
          <p:cNvPicPr preferRelativeResize="0"/>
          <p:nvPr/>
        </p:nvPicPr>
        <p:blipFill rotWithShape="1">
          <a:blip r:embed="rId3">
            <a:alphaModFix/>
          </a:blip>
          <a:srcRect/>
          <a:stretch/>
        </p:blipFill>
        <p:spPr>
          <a:xfrm>
            <a:off x="725676" y="1917925"/>
            <a:ext cx="10404522" cy="3854775"/>
          </a:xfrm>
          <a:prstGeom prst="rect">
            <a:avLst/>
          </a:prstGeom>
          <a:noFill/>
          <a:ln>
            <a:noFill/>
          </a:ln>
        </p:spPr>
      </p:pic>
      <p:pic>
        <p:nvPicPr>
          <p:cNvPr id="140" name="Google Shape;140;p7"/>
          <p:cNvPicPr preferRelativeResize="0"/>
          <p:nvPr/>
        </p:nvPicPr>
        <p:blipFill>
          <a:blip r:embed="rId4">
            <a:alphaModFix/>
          </a:blip>
          <a:stretch>
            <a:fillRect/>
          </a:stretch>
        </p:blipFill>
        <p:spPr>
          <a:xfrm>
            <a:off x="10592450" y="339600"/>
            <a:ext cx="1372101" cy="443375"/>
          </a:xfrm>
          <a:prstGeom prst="rect">
            <a:avLst/>
          </a:prstGeom>
          <a:noFill/>
          <a:ln>
            <a:noFill/>
          </a:ln>
        </p:spPr>
      </p:pic>
      <p:sp>
        <p:nvSpPr>
          <p:cNvPr id="141" name="Google Shape;141;p7"/>
          <p:cNvSpPr/>
          <p:nvPr/>
        </p:nvSpPr>
        <p:spPr>
          <a:xfrm>
            <a:off x="725675" y="1181300"/>
            <a:ext cx="3076500" cy="736500"/>
          </a:xfrm>
          <a:prstGeom prst="rect">
            <a:avLst/>
          </a:prstGeom>
          <a:solidFill>
            <a:srgbClr val="1527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2" name="Google Shape;142;p7"/>
          <p:cNvSpPr txBox="1">
            <a:spLocks noGrp="1"/>
          </p:cNvSpPr>
          <p:nvPr>
            <p:ph type="title"/>
          </p:nvPr>
        </p:nvSpPr>
        <p:spPr>
          <a:xfrm>
            <a:off x="725775" y="1173025"/>
            <a:ext cx="3076500" cy="744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Calibri"/>
              <a:buNone/>
            </a:pPr>
            <a:r>
              <a:rPr lang="en-US" sz="3200" b="1">
                <a:solidFill>
                  <a:schemeClr val="lt1"/>
                </a:solidFill>
                <a:latin typeface="Oswald"/>
                <a:ea typeface="Oswald"/>
                <a:cs typeface="Oswald"/>
                <a:sym typeface="Oswald"/>
              </a:rPr>
              <a:t>IBU by State</a:t>
            </a:r>
            <a:endParaRPr b="1">
              <a:latin typeface="Oswald"/>
              <a:ea typeface="Oswald"/>
              <a:cs typeface="Oswald"/>
              <a:sym typeface="Oswald"/>
            </a:endParaRPr>
          </a:p>
        </p:txBody>
      </p:sp>
      <p:pic>
        <p:nvPicPr>
          <p:cNvPr id="6" name="Picture 5">
            <a:extLst>
              <a:ext uri="{FF2B5EF4-FFF2-40B4-BE49-F238E27FC236}">
                <a16:creationId xmlns:a16="http://schemas.microsoft.com/office/drawing/2014/main" id="{536C4D32-3C42-BFEC-0E61-4A1E9A96DC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5675" y="1917800"/>
            <a:ext cx="10404522" cy="4600599"/>
          </a:xfrm>
          <a:prstGeom prst="rect">
            <a:avLst/>
          </a:prstGeom>
        </p:spPr>
      </p:pic>
      <p:sp>
        <p:nvSpPr>
          <p:cNvPr id="7" name="TextBox 6">
            <a:extLst>
              <a:ext uri="{FF2B5EF4-FFF2-40B4-BE49-F238E27FC236}">
                <a16:creationId xmlns:a16="http://schemas.microsoft.com/office/drawing/2014/main" id="{80AABDF9-89AA-E95A-BECB-8F94A9CE31B8}"/>
              </a:ext>
            </a:extLst>
          </p:cNvPr>
          <p:cNvSpPr txBox="1"/>
          <p:nvPr/>
        </p:nvSpPr>
        <p:spPr>
          <a:xfrm>
            <a:off x="3802175" y="1222309"/>
            <a:ext cx="6819090" cy="523220"/>
          </a:xfrm>
          <a:prstGeom prst="rect">
            <a:avLst/>
          </a:prstGeom>
          <a:noFill/>
        </p:spPr>
        <p:txBody>
          <a:bodyPr wrap="square" rtlCol="0">
            <a:spAutoFit/>
          </a:bodyPr>
          <a:lstStyle/>
          <a:p>
            <a:pPr algn="ctr"/>
            <a:r>
              <a:rPr lang="en-US" dirty="0">
                <a:solidFill>
                  <a:schemeClr val="bg1"/>
                </a:solidFill>
              </a:rPr>
              <a:t>Bar chart of the median International Bitterness Units (IBU) of the beer per state.</a:t>
            </a:r>
          </a:p>
          <a:p>
            <a:pPr algn="ctr"/>
            <a:r>
              <a:rPr lang="en-US" dirty="0">
                <a:solidFill>
                  <a:schemeClr val="bg1"/>
                </a:solidFill>
              </a:rPr>
              <a:t>*Note: 1 row containing missing data was removed.</a:t>
            </a:r>
          </a:p>
        </p:txBody>
      </p:sp>
    </p:spTree>
    <p:extLst>
      <p:ext uri="{BB962C8B-B14F-4D97-AF65-F5344CB8AC3E}">
        <p14:creationId xmlns:p14="http://schemas.microsoft.com/office/powerpoint/2010/main" val="535052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6"/>
        <p:cNvGrpSpPr/>
        <p:nvPr/>
      </p:nvGrpSpPr>
      <p:grpSpPr>
        <a:xfrm>
          <a:off x="0" y="0"/>
          <a:ext cx="0" cy="0"/>
          <a:chOff x="0" y="0"/>
          <a:chExt cx="0" cy="0"/>
        </a:xfrm>
      </p:grpSpPr>
      <p:sp>
        <p:nvSpPr>
          <p:cNvPr id="147" name="Google Shape;147;p8"/>
          <p:cNvSpPr/>
          <p:nvPr/>
        </p:nvSpPr>
        <p:spPr>
          <a:xfrm>
            <a:off x="0" y="6121500"/>
            <a:ext cx="12192000" cy="736500"/>
          </a:xfrm>
          <a:prstGeom prst="rect">
            <a:avLst/>
          </a:prstGeom>
          <a:solidFill>
            <a:srgbClr val="1527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48" name="Google Shape;148;p8"/>
          <p:cNvPicPr preferRelativeResize="0"/>
          <p:nvPr/>
        </p:nvPicPr>
        <p:blipFill>
          <a:blip r:embed="rId3">
            <a:alphaModFix/>
          </a:blip>
          <a:stretch>
            <a:fillRect/>
          </a:stretch>
        </p:blipFill>
        <p:spPr>
          <a:xfrm>
            <a:off x="10592450" y="339600"/>
            <a:ext cx="1372054" cy="443375"/>
          </a:xfrm>
          <a:prstGeom prst="rect">
            <a:avLst/>
          </a:prstGeom>
          <a:noFill/>
          <a:ln>
            <a:noFill/>
          </a:ln>
        </p:spPr>
      </p:pic>
      <p:sp>
        <p:nvSpPr>
          <p:cNvPr id="149" name="Google Shape;149;p8"/>
          <p:cNvSpPr/>
          <p:nvPr/>
        </p:nvSpPr>
        <p:spPr>
          <a:xfrm>
            <a:off x="684825" y="1385800"/>
            <a:ext cx="8360400" cy="736500"/>
          </a:xfrm>
          <a:prstGeom prst="rect">
            <a:avLst/>
          </a:prstGeom>
          <a:solidFill>
            <a:srgbClr val="CF0A2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0" name="Google Shape;150;p8"/>
          <p:cNvSpPr txBox="1">
            <a:spLocks noGrp="1"/>
          </p:cNvSpPr>
          <p:nvPr>
            <p:ph type="title"/>
          </p:nvPr>
        </p:nvSpPr>
        <p:spPr>
          <a:xfrm>
            <a:off x="3191775" y="1377525"/>
            <a:ext cx="3346500" cy="744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Calibri"/>
              <a:buNone/>
            </a:pPr>
            <a:r>
              <a:rPr lang="en-US" sz="3200" b="1">
                <a:solidFill>
                  <a:schemeClr val="lt1"/>
                </a:solidFill>
                <a:latin typeface="Oswald"/>
                <a:ea typeface="Oswald"/>
                <a:cs typeface="Oswald"/>
                <a:sym typeface="Oswald"/>
              </a:rPr>
              <a:t>Max ABV and IBU</a:t>
            </a:r>
            <a:endParaRPr b="1">
              <a:latin typeface="Oswald"/>
              <a:ea typeface="Oswald"/>
              <a:cs typeface="Oswald"/>
              <a:sym typeface="Oswald"/>
            </a:endParaRPr>
          </a:p>
        </p:txBody>
      </p:sp>
      <p:pic>
        <p:nvPicPr>
          <p:cNvPr id="151" name="Google Shape;151;p8"/>
          <p:cNvPicPr preferRelativeResize="0"/>
          <p:nvPr/>
        </p:nvPicPr>
        <p:blipFill>
          <a:blip r:embed="rId4">
            <a:alphaModFix/>
          </a:blip>
          <a:stretch>
            <a:fillRect/>
          </a:stretch>
        </p:blipFill>
        <p:spPr>
          <a:xfrm>
            <a:off x="9495300" y="2811125"/>
            <a:ext cx="2273050" cy="3815750"/>
          </a:xfrm>
          <a:prstGeom prst="rect">
            <a:avLst/>
          </a:prstGeom>
          <a:noFill/>
          <a:ln>
            <a:noFill/>
          </a:ln>
        </p:spPr>
      </p:pic>
      <p:pic>
        <p:nvPicPr>
          <p:cNvPr id="152" name="Google Shape;152;p8"/>
          <p:cNvPicPr preferRelativeResize="0"/>
          <p:nvPr/>
        </p:nvPicPr>
        <p:blipFill rotWithShape="1">
          <a:blip r:embed="rId5">
            <a:alphaModFix/>
          </a:blip>
          <a:srcRect/>
          <a:stretch/>
        </p:blipFill>
        <p:spPr>
          <a:xfrm>
            <a:off x="-1637150" y="1094130"/>
            <a:ext cx="1470932" cy="943775"/>
          </a:xfrm>
          <a:prstGeom prst="rect">
            <a:avLst/>
          </a:prstGeom>
          <a:noFill/>
          <a:ln>
            <a:noFill/>
          </a:ln>
        </p:spPr>
      </p:pic>
      <p:pic>
        <p:nvPicPr>
          <p:cNvPr id="153" name="Google Shape;153;p8"/>
          <p:cNvPicPr preferRelativeResize="0"/>
          <p:nvPr/>
        </p:nvPicPr>
        <p:blipFill rotWithShape="1">
          <a:blip r:embed="rId6">
            <a:alphaModFix/>
          </a:blip>
          <a:srcRect/>
          <a:stretch/>
        </p:blipFill>
        <p:spPr>
          <a:xfrm>
            <a:off x="-1637157" y="2188405"/>
            <a:ext cx="1470932" cy="943775"/>
          </a:xfrm>
          <a:prstGeom prst="rect">
            <a:avLst/>
          </a:prstGeom>
          <a:noFill/>
          <a:ln>
            <a:noFill/>
          </a:ln>
        </p:spPr>
      </p:pic>
      <p:graphicFrame>
        <p:nvGraphicFramePr>
          <p:cNvPr id="154" name="Google Shape;154;p8"/>
          <p:cNvGraphicFramePr/>
          <p:nvPr/>
        </p:nvGraphicFramePr>
        <p:xfrm>
          <a:off x="622350" y="2680350"/>
          <a:ext cx="4104600" cy="2468810"/>
        </p:xfrm>
        <a:graphic>
          <a:graphicData uri="http://schemas.openxmlformats.org/drawingml/2006/table">
            <a:tbl>
              <a:tblPr>
                <a:noFill/>
                <a:tableStyleId>{57F57871-2B1D-4EAB-BAAA-3C316A35AEA1}</a:tableStyleId>
              </a:tblPr>
              <a:tblGrid>
                <a:gridCol w="601650">
                  <a:extLst>
                    <a:ext uri="{9D8B030D-6E8A-4147-A177-3AD203B41FA5}">
                      <a16:colId xmlns:a16="http://schemas.microsoft.com/office/drawing/2014/main" val="20000"/>
                    </a:ext>
                  </a:extLst>
                </a:gridCol>
                <a:gridCol w="1167650">
                  <a:extLst>
                    <a:ext uri="{9D8B030D-6E8A-4147-A177-3AD203B41FA5}">
                      <a16:colId xmlns:a16="http://schemas.microsoft.com/office/drawing/2014/main" val="20001"/>
                    </a:ext>
                  </a:extLst>
                </a:gridCol>
                <a:gridCol w="1167650">
                  <a:extLst>
                    <a:ext uri="{9D8B030D-6E8A-4147-A177-3AD203B41FA5}">
                      <a16:colId xmlns:a16="http://schemas.microsoft.com/office/drawing/2014/main" val="20002"/>
                    </a:ext>
                  </a:extLst>
                </a:gridCol>
                <a:gridCol w="1167650">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1200" b="1">
                          <a:solidFill>
                            <a:schemeClr val="lt1"/>
                          </a:solidFill>
                          <a:latin typeface="Barlow"/>
                          <a:ea typeface="Barlow"/>
                          <a:cs typeface="Barlow"/>
                          <a:sym typeface="Barlow"/>
                        </a:rPr>
                        <a:t>State</a:t>
                      </a:r>
                      <a:endParaRPr sz="1200" b="1">
                        <a:solidFill>
                          <a:schemeClr val="lt1"/>
                        </a:solidFill>
                        <a:latin typeface="Barlow"/>
                        <a:ea typeface="Barlow"/>
                        <a:cs typeface="Barlow"/>
                        <a:sym typeface="Barlow"/>
                      </a:endParaRPr>
                    </a:p>
                    <a:p>
                      <a:pPr marL="0" lvl="0" indent="0" algn="ctr" rtl="0">
                        <a:spcBef>
                          <a:spcPts val="0"/>
                        </a:spcBef>
                        <a:spcAft>
                          <a:spcPts val="0"/>
                        </a:spcAft>
                        <a:buNone/>
                      </a:pPr>
                      <a:r>
                        <a:rPr lang="en-US" sz="1200" b="1">
                          <a:solidFill>
                            <a:schemeClr val="lt1"/>
                          </a:solidFill>
                          <a:latin typeface="Barlow"/>
                          <a:ea typeface="Barlow"/>
                          <a:cs typeface="Barlow"/>
                          <a:sym typeface="Barlow"/>
                        </a:rPr>
                        <a:t>&lt;chr&gt;</a:t>
                      </a:r>
                      <a:endParaRPr sz="1200" b="1">
                        <a:solidFill>
                          <a:schemeClr val="lt1"/>
                        </a:solidFill>
                        <a:latin typeface="Barlow"/>
                        <a:ea typeface="Barlow"/>
                        <a:cs typeface="Barlow"/>
                        <a:sym typeface="Barlow"/>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None/>
                      </a:pPr>
                      <a:r>
                        <a:rPr lang="en-US" sz="1200" b="1" dirty="0" err="1">
                          <a:solidFill>
                            <a:schemeClr val="lt1"/>
                          </a:solidFill>
                          <a:latin typeface="Barlow"/>
                          <a:ea typeface="Barlow"/>
                          <a:cs typeface="Barlow"/>
                          <a:sym typeface="Barlow"/>
                        </a:rPr>
                        <a:t>maxABV</a:t>
                      </a:r>
                      <a:endParaRPr sz="1200" b="1" dirty="0">
                        <a:solidFill>
                          <a:schemeClr val="lt1"/>
                        </a:solidFill>
                        <a:latin typeface="Barlow"/>
                        <a:ea typeface="Barlow"/>
                        <a:cs typeface="Barlow"/>
                        <a:sym typeface="Barlow"/>
                      </a:endParaRPr>
                    </a:p>
                    <a:p>
                      <a:pPr marL="0" lvl="0" indent="0" algn="ctr" rtl="0">
                        <a:spcBef>
                          <a:spcPts val="0"/>
                        </a:spcBef>
                        <a:spcAft>
                          <a:spcPts val="0"/>
                        </a:spcAft>
                        <a:buNone/>
                      </a:pPr>
                      <a:r>
                        <a:rPr lang="en-US" sz="1200" b="1" dirty="0">
                          <a:solidFill>
                            <a:schemeClr val="lt1"/>
                          </a:solidFill>
                          <a:latin typeface="Barlow"/>
                          <a:ea typeface="Barlow"/>
                          <a:cs typeface="Barlow"/>
                          <a:sym typeface="Barlow"/>
                        </a:rPr>
                        <a:t>&lt;dbl&gt;</a:t>
                      </a:r>
                      <a:endParaRPr sz="1200" b="1" dirty="0">
                        <a:solidFill>
                          <a:schemeClr val="lt1"/>
                        </a:solidFill>
                        <a:latin typeface="Barlow"/>
                        <a:ea typeface="Barlow"/>
                        <a:cs typeface="Barlow"/>
                        <a:sym typeface="Barlow"/>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None/>
                      </a:pPr>
                      <a:r>
                        <a:rPr lang="en-US" sz="1200" b="1">
                          <a:solidFill>
                            <a:schemeClr val="lt1"/>
                          </a:solidFill>
                          <a:latin typeface="Barlow"/>
                          <a:ea typeface="Barlow"/>
                          <a:cs typeface="Barlow"/>
                          <a:sym typeface="Barlow"/>
                        </a:rPr>
                        <a:t>count</a:t>
                      </a:r>
                      <a:endParaRPr sz="1200" b="1">
                        <a:solidFill>
                          <a:schemeClr val="lt1"/>
                        </a:solidFill>
                        <a:latin typeface="Barlow"/>
                        <a:ea typeface="Barlow"/>
                        <a:cs typeface="Barlow"/>
                        <a:sym typeface="Barlow"/>
                      </a:endParaRPr>
                    </a:p>
                    <a:p>
                      <a:pPr marL="0" lvl="0" indent="0" algn="ctr" rtl="0">
                        <a:spcBef>
                          <a:spcPts val="0"/>
                        </a:spcBef>
                        <a:spcAft>
                          <a:spcPts val="0"/>
                        </a:spcAft>
                        <a:buNone/>
                      </a:pPr>
                      <a:r>
                        <a:rPr lang="en-US" sz="1200" b="1">
                          <a:solidFill>
                            <a:schemeClr val="lt1"/>
                          </a:solidFill>
                          <a:latin typeface="Barlow"/>
                          <a:ea typeface="Barlow"/>
                          <a:cs typeface="Barlow"/>
                          <a:sym typeface="Barlow"/>
                        </a:rPr>
                        <a:t>&lt;int&gt;</a:t>
                      </a:r>
                      <a:endParaRPr sz="1200" b="1">
                        <a:solidFill>
                          <a:schemeClr val="lt1"/>
                        </a:solidFill>
                        <a:latin typeface="Barlow"/>
                        <a:ea typeface="Barlow"/>
                        <a:cs typeface="Barlow"/>
                        <a:sym typeface="Barlow"/>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1</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  CO”</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0.128</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250</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1"/>
                  </a:ext>
                </a:extLst>
              </a:tr>
              <a:tr h="396200">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2</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Clr>
                          <a:schemeClr val="dk1"/>
                        </a:buClr>
                        <a:buSzPts val="1100"/>
                        <a:buFont typeface="Arial"/>
                        <a:buNone/>
                      </a:pPr>
                      <a:r>
                        <a:rPr lang="en-US" sz="1200">
                          <a:solidFill>
                            <a:schemeClr val="lt1"/>
                          </a:solidFill>
                          <a:latin typeface="Barlow Medium"/>
                          <a:ea typeface="Barlow Medium"/>
                          <a:cs typeface="Barlow Medium"/>
                          <a:sym typeface="Barlow Medium"/>
                        </a:rPr>
                        <a:t>“  KY”</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0.125</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20</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3</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Clr>
                          <a:schemeClr val="dk1"/>
                        </a:buClr>
                        <a:buSzPts val="1100"/>
                        <a:buFont typeface="Arial"/>
                        <a:buNone/>
                      </a:pPr>
                      <a:r>
                        <a:rPr lang="en-US" sz="1200">
                          <a:solidFill>
                            <a:schemeClr val="lt1"/>
                          </a:solidFill>
                          <a:latin typeface="Barlow Medium"/>
                          <a:ea typeface="Barlow Medium"/>
                          <a:cs typeface="Barlow Medium"/>
                          <a:sym typeface="Barlow Medium"/>
                        </a:rPr>
                        <a:t>“  IN”</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0.12</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137</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4</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Clr>
                          <a:schemeClr val="dk1"/>
                        </a:buClr>
                        <a:buSzPts val="1100"/>
                        <a:buFont typeface="Arial"/>
                        <a:buNone/>
                      </a:pPr>
                      <a:r>
                        <a:rPr lang="en-US" sz="1200">
                          <a:solidFill>
                            <a:schemeClr val="lt1"/>
                          </a:solidFill>
                          <a:latin typeface="Barlow Medium"/>
                          <a:ea typeface="Barlow Medium"/>
                          <a:cs typeface="Barlow Medium"/>
                          <a:sym typeface="Barlow Medium"/>
                        </a:rPr>
                        <a:t>“  NY”</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0.1</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73</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5</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Clr>
                          <a:schemeClr val="dk1"/>
                        </a:buClr>
                        <a:buSzPts val="1100"/>
                        <a:buFont typeface="Arial"/>
                        <a:buNone/>
                      </a:pPr>
                      <a:r>
                        <a:rPr lang="en-US" sz="1200">
                          <a:solidFill>
                            <a:schemeClr val="lt1"/>
                          </a:solidFill>
                          <a:latin typeface="Barlow Medium"/>
                          <a:ea typeface="Barlow Medium"/>
                          <a:cs typeface="Barlow Medium"/>
                          <a:sym typeface="Barlow Medium"/>
                        </a:rPr>
                        <a:t>“  CA”</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0.099</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182</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5"/>
                  </a:ext>
                </a:extLst>
              </a:tr>
            </a:tbl>
          </a:graphicData>
        </a:graphic>
      </p:graphicFrame>
      <p:graphicFrame>
        <p:nvGraphicFramePr>
          <p:cNvPr id="155" name="Google Shape;155;p8"/>
          <p:cNvGraphicFramePr/>
          <p:nvPr>
            <p:extLst>
              <p:ext uri="{D42A27DB-BD31-4B8C-83A1-F6EECF244321}">
                <p14:modId xmlns:p14="http://schemas.microsoft.com/office/powerpoint/2010/main" val="2636105164"/>
              </p:ext>
            </p:extLst>
          </p:nvPr>
        </p:nvGraphicFramePr>
        <p:xfrm>
          <a:off x="4940575" y="2680350"/>
          <a:ext cx="4104600" cy="2468810"/>
        </p:xfrm>
        <a:graphic>
          <a:graphicData uri="http://schemas.openxmlformats.org/drawingml/2006/table">
            <a:tbl>
              <a:tblPr>
                <a:noFill/>
                <a:tableStyleId>{57F57871-2B1D-4EAB-BAAA-3C316A35AEA1}</a:tableStyleId>
              </a:tblPr>
              <a:tblGrid>
                <a:gridCol w="601650">
                  <a:extLst>
                    <a:ext uri="{9D8B030D-6E8A-4147-A177-3AD203B41FA5}">
                      <a16:colId xmlns:a16="http://schemas.microsoft.com/office/drawing/2014/main" val="20000"/>
                    </a:ext>
                  </a:extLst>
                </a:gridCol>
                <a:gridCol w="1167650">
                  <a:extLst>
                    <a:ext uri="{9D8B030D-6E8A-4147-A177-3AD203B41FA5}">
                      <a16:colId xmlns:a16="http://schemas.microsoft.com/office/drawing/2014/main" val="20001"/>
                    </a:ext>
                  </a:extLst>
                </a:gridCol>
                <a:gridCol w="1167650">
                  <a:extLst>
                    <a:ext uri="{9D8B030D-6E8A-4147-A177-3AD203B41FA5}">
                      <a16:colId xmlns:a16="http://schemas.microsoft.com/office/drawing/2014/main" val="20002"/>
                    </a:ext>
                  </a:extLst>
                </a:gridCol>
                <a:gridCol w="1167650">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1200" b="1">
                          <a:solidFill>
                            <a:schemeClr val="lt1"/>
                          </a:solidFill>
                          <a:latin typeface="Barlow"/>
                          <a:ea typeface="Barlow"/>
                          <a:cs typeface="Barlow"/>
                          <a:sym typeface="Barlow"/>
                        </a:rPr>
                        <a:t>State</a:t>
                      </a:r>
                      <a:endParaRPr sz="1200" b="1">
                        <a:solidFill>
                          <a:schemeClr val="lt1"/>
                        </a:solidFill>
                        <a:latin typeface="Barlow"/>
                        <a:ea typeface="Barlow"/>
                        <a:cs typeface="Barlow"/>
                        <a:sym typeface="Barlow"/>
                      </a:endParaRPr>
                    </a:p>
                    <a:p>
                      <a:pPr marL="0" lvl="0" indent="0" algn="ctr" rtl="0">
                        <a:spcBef>
                          <a:spcPts val="0"/>
                        </a:spcBef>
                        <a:spcAft>
                          <a:spcPts val="0"/>
                        </a:spcAft>
                        <a:buNone/>
                      </a:pPr>
                      <a:r>
                        <a:rPr lang="en-US" sz="1200" b="1">
                          <a:solidFill>
                            <a:schemeClr val="lt1"/>
                          </a:solidFill>
                          <a:latin typeface="Barlow"/>
                          <a:ea typeface="Barlow"/>
                          <a:cs typeface="Barlow"/>
                          <a:sym typeface="Barlow"/>
                        </a:rPr>
                        <a:t>&lt;chr&gt;</a:t>
                      </a:r>
                      <a:endParaRPr sz="1200" b="1">
                        <a:solidFill>
                          <a:schemeClr val="lt1"/>
                        </a:solidFill>
                        <a:latin typeface="Barlow"/>
                        <a:ea typeface="Barlow"/>
                        <a:cs typeface="Barlow"/>
                        <a:sym typeface="Barlow"/>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None/>
                      </a:pPr>
                      <a:r>
                        <a:rPr lang="en-US" sz="1200" b="1" dirty="0">
                          <a:solidFill>
                            <a:schemeClr val="lt1"/>
                          </a:solidFill>
                          <a:latin typeface="Barlow"/>
                          <a:ea typeface="Barlow"/>
                          <a:cs typeface="Barlow"/>
                          <a:sym typeface="Barlow"/>
                        </a:rPr>
                        <a:t>max IBU</a:t>
                      </a:r>
                      <a:endParaRPr sz="1200" b="1" dirty="0">
                        <a:solidFill>
                          <a:schemeClr val="lt1"/>
                        </a:solidFill>
                        <a:latin typeface="Barlow"/>
                        <a:ea typeface="Barlow"/>
                        <a:cs typeface="Barlow"/>
                        <a:sym typeface="Barlow"/>
                      </a:endParaRPr>
                    </a:p>
                    <a:p>
                      <a:pPr marL="0" lvl="0" indent="0" algn="ctr" rtl="0">
                        <a:spcBef>
                          <a:spcPts val="0"/>
                        </a:spcBef>
                        <a:spcAft>
                          <a:spcPts val="0"/>
                        </a:spcAft>
                        <a:buNone/>
                      </a:pPr>
                      <a:r>
                        <a:rPr lang="en-US" sz="1200" b="1" dirty="0">
                          <a:solidFill>
                            <a:schemeClr val="lt1"/>
                          </a:solidFill>
                          <a:latin typeface="Barlow"/>
                          <a:ea typeface="Barlow"/>
                          <a:cs typeface="Barlow"/>
                          <a:sym typeface="Barlow"/>
                        </a:rPr>
                        <a:t>&lt;dbl&gt;</a:t>
                      </a:r>
                      <a:endParaRPr sz="1200" b="1" dirty="0">
                        <a:solidFill>
                          <a:schemeClr val="lt1"/>
                        </a:solidFill>
                        <a:latin typeface="Barlow"/>
                        <a:ea typeface="Barlow"/>
                        <a:cs typeface="Barlow"/>
                        <a:sym typeface="Barlow"/>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None/>
                      </a:pPr>
                      <a:r>
                        <a:rPr lang="en-US" sz="1200" b="1">
                          <a:solidFill>
                            <a:schemeClr val="lt1"/>
                          </a:solidFill>
                          <a:latin typeface="Barlow"/>
                          <a:ea typeface="Barlow"/>
                          <a:cs typeface="Barlow"/>
                          <a:sym typeface="Barlow"/>
                        </a:rPr>
                        <a:t>count</a:t>
                      </a:r>
                      <a:endParaRPr sz="1200" b="1">
                        <a:solidFill>
                          <a:schemeClr val="lt1"/>
                        </a:solidFill>
                        <a:latin typeface="Barlow"/>
                        <a:ea typeface="Barlow"/>
                        <a:cs typeface="Barlow"/>
                        <a:sym typeface="Barlow"/>
                      </a:endParaRPr>
                    </a:p>
                    <a:p>
                      <a:pPr marL="0" lvl="0" indent="0" algn="ctr" rtl="0">
                        <a:spcBef>
                          <a:spcPts val="0"/>
                        </a:spcBef>
                        <a:spcAft>
                          <a:spcPts val="0"/>
                        </a:spcAft>
                        <a:buNone/>
                      </a:pPr>
                      <a:r>
                        <a:rPr lang="en-US" sz="1200" b="1">
                          <a:solidFill>
                            <a:schemeClr val="lt1"/>
                          </a:solidFill>
                          <a:latin typeface="Barlow"/>
                          <a:ea typeface="Barlow"/>
                          <a:cs typeface="Barlow"/>
                          <a:sym typeface="Barlow"/>
                        </a:rPr>
                        <a:t>&lt;int&gt;</a:t>
                      </a:r>
                      <a:endParaRPr sz="1200" b="1">
                        <a:solidFill>
                          <a:schemeClr val="lt1"/>
                        </a:solidFill>
                        <a:latin typeface="Barlow"/>
                        <a:ea typeface="Barlow"/>
                        <a:cs typeface="Barlow"/>
                        <a:sym typeface="Barlow"/>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1</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  OR”</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138</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87</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1"/>
                  </a:ext>
                </a:extLst>
              </a:tr>
              <a:tr h="396200">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2</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  VA”</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135</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35</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3</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  MA”</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130</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51</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4</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  OH”</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126</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32</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5</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  MN”</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a:solidFill>
                            <a:schemeClr val="lt1"/>
                          </a:solidFill>
                          <a:latin typeface="Barlow Medium"/>
                          <a:ea typeface="Barlow Medium"/>
                          <a:cs typeface="Barlow Medium"/>
                          <a:sym typeface="Barlow Medium"/>
                        </a:rPr>
                        <a:t>120</a:t>
                      </a:r>
                      <a:endParaRPr sz="120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tc>
                  <a:txBody>
                    <a:bodyPr/>
                    <a:lstStyle/>
                    <a:p>
                      <a:pPr marL="0" lvl="0" indent="0" algn="ctr" rtl="0">
                        <a:spcBef>
                          <a:spcPts val="0"/>
                        </a:spcBef>
                        <a:spcAft>
                          <a:spcPts val="0"/>
                        </a:spcAft>
                        <a:buNone/>
                      </a:pPr>
                      <a:r>
                        <a:rPr lang="en-US" sz="1200" dirty="0">
                          <a:solidFill>
                            <a:schemeClr val="lt1"/>
                          </a:solidFill>
                          <a:latin typeface="Barlow Medium"/>
                          <a:ea typeface="Barlow Medium"/>
                          <a:cs typeface="Barlow Medium"/>
                          <a:sym typeface="Barlow Medium"/>
                        </a:rPr>
                        <a:t>46</a:t>
                      </a:r>
                      <a:endParaRPr sz="1200" dirty="0">
                        <a:solidFill>
                          <a:schemeClr val="lt1"/>
                        </a:solidFill>
                        <a:latin typeface="Barlow Medium"/>
                        <a:ea typeface="Barlow Medium"/>
                        <a:cs typeface="Barlow Medium"/>
                        <a:sym typeface="Barlow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9"/>
          <p:cNvPicPr preferRelativeResize="0"/>
          <p:nvPr/>
        </p:nvPicPr>
        <p:blipFill rotWithShape="1">
          <a:blip r:embed="rId3">
            <a:alphaModFix/>
          </a:blip>
          <a:srcRect l="8991" t="7951" b="18562"/>
          <a:stretch/>
        </p:blipFill>
        <p:spPr>
          <a:xfrm>
            <a:off x="1367825" y="2320600"/>
            <a:ext cx="6773099" cy="3379025"/>
          </a:xfrm>
          <a:prstGeom prst="rect">
            <a:avLst/>
          </a:prstGeom>
          <a:noFill/>
          <a:ln>
            <a:noFill/>
          </a:ln>
        </p:spPr>
      </p:pic>
      <p:sp>
        <p:nvSpPr>
          <p:cNvPr id="161" name="Google Shape;161;p9"/>
          <p:cNvSpPr/>
          <p:nvPr/>
        </p:nvSpPr>
        <p:spPr>
          <a:xfrm>
            <a:off x="7149175" y="1328382"/>
            <a:ext cx="3675000" cy="17542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none" strike="noStrike" cap="none" dirty="0">
                <a:solidFill>
                  <a:schemeClr val="tx1"/>
                </a:solidFill>
                <a:latin typeface="Calibri Light" panose="020F0302020204030204" pitchFamily="34" charset="0"/>
                <a:ea typeface="Barlow"/>
                <a:cs typeface="Calibri Light" panose="020F0302020204030204" pitchFamily="34" charset="0"/>
                <a:sym typeface="Barlow"/>
              </a:rPr>
              <a:t>Alcohol by volume of the beer has a mean of 0.06 with a standard deviation of 0.01. The histogram shows that the data is slightly skewed to the right, or more specifically the data is positively skewed</a:t>
            </a:r>
            <a:r>
              <a:rPr lang="en-US" sz="1600" u="none" strike="noStrike" cap="none" dirty="0">
                <a:solidFill>
                  <a:schemeClr val="tx1"/>
                </a:solidFill>
                <a:latin typeface="Calibri Light" panose="020F0302020204030204" pitchFamily="34" charset="0"/>
                <a:ea typeface="Barlow"/>
                <a:cs typeface="Calibri Light" panose="020F0302020204030204" pitchFamily="34" charset="0"/>
                <a:sym typeface="Barlow"/>
              </a:rPr>
              <a:t>.</a:t>
            </a:r>
            <a:endParaRPr sz="1600" dirty="0">
              <a:solidFill>
                <a:schemeClr val="tx1"/>
              </a:solidFill>
              <a:latin typeface="Calibri Light" panose="020F0302020204030204" pitchFamily="34" charset="0"/>
              <a:ea typeface="Barlow"/>
              <a:cs typeface="Calibri Light" panose="020F0302020204030204" pitchFamily="34" charset="0"/>
              <a:sym typeface="Barlow"/>
            </a:endParaRPr>
          </a:p>
        </p:txBody>
      </p:sp>
      <p:sp>
        <p:nvSpPr>
          <p:cNvPr id="162" name="Google Shape;162;p9"/>
          <p:cNvSpPr/>
          <p:nvPr/>
        </p:nvSpPr>
        <p:spPr>
          <a:xfrm>
            <a:off x="0" y="791250"/>
            <a:ext cx="4803600" cy="736500"/>
          </a:xfrm>
          <a:prstGeom prst="rect">
            <a:avLst/>
          </a:prstGeom>
          <a:solidFill>
            <a:srgbClr val="CF0A2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3" name="Google Shape;163;p9"/>
          <p:cNvSpPr txBox="1">
            <a:spLocks noGrp="1"/>
          </p:cNvSpPr>
          <p:nvPr>
            <p:ph type="title"/>
          </p:nvPr>
        </p:nvSpPr>
        <p:spPr>
          <a:xfrm>
            <a:off x="698500" y="782975"/>
            <a:ext cx="4105200" cy="744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Calibri"/>
              <a:buNone/>
            </a:pPr>
            <a:r>
              <a:rPr lang="en-US" sz="3200" b="1" dirty="0">
                <a:solidFill>
                  <a:schemeClr val="lt1"/>
                </a:solidFill>
                <a:latin typeface="Oswald"/>
                <a:ea typeface="Oswald"/>
                <a:cs typeface="Oswald"/>
                <a:sym typeface="Oswald"/>
              </a:rPr>
              <a:t>Total ABV statistics</a:t>
            </a:r>
            <a:endParaRPr b="1" dirty="0">
              <a:latin typeface="Oswald"/>
              <a:ea typeface="Oswald"/>
              <a:cs typeface="Oswald"/>
              <a:sym typeface="Oswald"/>
            </a:endParaRPr>
          </a:p>
        </p:txBody>
      </p:sp>
      <p:pic>
        <p:nvPicPr>
          <p:cNvPr id="164" name="Google Shape;164;p9"/>
          <p:cNvPicPr preferRelativeResize="0"/>
          <p:nvPr/>
        </p:nvPicPr>
        <p:blipFill>
          <a:blip r:embed="rId4">
            <a:alphaModFix/>
          </a:blip>
          <a:stretch>
            <a:fillRect/>
          </a:stretch>
        </p:blipFill>
        <p:spPr>
          <a:xfrm>
            <a:off x="10592450" y="339600"/>
            <a:ext cx="1372054" cy="443375"/>
          </a:xfrm>
          <a:prstGeom prst="rect">
            <a:avLst/>
          </a:prstGeom>
          <a:noFill/>
          <a:ln>
            <a:noFill/>
          </a:ln>
        </p:spPr>
      </p:pic>
      <p:pic>
        <p:nvPicPr>
          <p:cNvPr id="165" name="Google Shape;165;p9"/>
          <p:cNvPicPr preferRelativeResize="0"/>
          <p:nvPr/>
        </p:nvPicPr>
        <p:blipFill>
          <a:blip r:embed="rId5">
            <a:alphaModFix/>
          </a:blip>
          <a:stretch>
            <a:fillRect/>
          </a:stretch>
        </p:blipFill>
        <p:spPr>
          <a:xfrm>
            <a:off x="7570726" y="2889260"/>
            <a:ext cx="2880162" cy="3560200"/>
          </a:xfrm>
          <a:prstGeom prst="rect">
            <a:avLst/>
          </a:prstGeom>
          <a:noFill/>
          <a:ln>
            <a:noFill/>
          </a:ln>
        </p:spPr>
      </p:pic>
      <p:pic>
        <p:nvPicPr>
          <p:cNvPr id="166" name="Google Shape;166;p9"/>
          <p:cNvPicPr preferRelativeResize="0"/>
          <p:nvPr/>
        </p:nvPicPr>
        <p:blipFill>
          <a:blip r:embed="rId6">
            <a:alphaModFix/>
          </a:blip>
          <a:stretch>
            <a:fillRect/>
          </a:stretch>
        </p:blipFill>
        <p:spPr>
          <a:xfrm>
            <a:off x="9116066" y="2889260"/>
            <a:ext cx="2880150" cy="3560190"/>
          </a:xfrm>
          <a:prstGeom prst="rect">
            <a:avLst/>
          </a:prstGeom>
          <a:noFill/>
          <a:ln>
            <a:noFill/>
          </a:ln>
        </p:spPr>
      </p:pic>
      <p:sp>
        <p:nvSpPr>
          <p:cNvPr id="167" name="Google Shape;167;p9"/>
          <p:cNvSpPr txBox="1"/>
          <p:nvPr/>
        </p:nvSpPr>
        <p:spPr>
          <a:xfrm rot="-5400000">
            <a:off x="955475" y="2239250"/>
            <a:ext cx="6573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800</a:t>
            </a:r>
            <a:endParaRPr>
              <a:solidFill>
                <a:srgbClr val="15274B"/>
              </a:solidFill>
              <a:latin typeface="Barlow Medium"/>
              <a:ea typeface="Barlow Medium"/>
              <a:cs typeface="Barlow Medium"/>
              <a:sym typeface="Barlow Medium"/>
            </a:endParaRPr>
          </a:p>
        </p:txBody>
      </p:sp>
      <p:sp>
        <p:nvSpPr>
          <p:cNvPr id="168" name="Google Shape;168;p9"/>
          <p:cNvSpPr txBox="1"/>
          <p:nvPr/>
        </p:nvSpPr>
        <p:spPr>
          <a:xfrm rot="-5400000">
            <a:off x="204475" y="3720363"/>
            <a:ext cx="12534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sz="1600">
                <a:solidFill>
                  <a:srgbClr val="CF0A2C"/>
                </a:solidFill>
                <a:latin typeface="Barlow SemiBold"/>
                <a:ea typeface="Barlow SemiBold"/>
                <a:cs typeface="Barlow SemiBold"/>
                <a:sym typeface="Barlow SemiBold"/>
              </a:rPr>
              <a:t>Frequency</a:t>
            </a:r>
            <a:endParaRPr sz="1600">
              <a:solidFill>
                <a:srgbClr val="CF0A2C"/>
              </a:solidFill>
              <a:latin typeface="Barlow SemiBold"/>
              <a:ea typeface="Barlow SemiBold"/>
              <a:cs typeface="Barlow SemiBold"/>
              <a:sym typeface="Barlow SemiBold"/>
            </a:endParaRPr>
          </a:p>
        </p:txBody>
      </p:sp>
      <p:sp>
        <p:nvSpPr>
          <p:cNvPr id="169" name="Google Shape;169;p9"/>
          <p:cNvSpPr txBox="1"/>
          <p:nvPr/>
        </p:nvSpPr>
        <p:spPr>
          <a:xfrm rot="-5400000">
            <a:off x="955475" y="2964475"/>
            <a:ext cx="6573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600</a:t>
            </a:r>
            <a:endParaRPr>
              <a:solidFill>
                <a:srgbClr val="15274B"/>
              </a:solidFill>
              <a:latin typeface="Barlow Medium"/>
              <a:ea typeface="Barlow Medium"/>
              <a:cs typeface="Barlow Medium"/>
              <a:sym typeface="Barlow Medium"/>
            </a:endParaRPr>
          </a:p>
        </p:txBody>
      </p:sp>
      <p:sp>
        <p:nvSpPr>
          <p:cNvPr id="170" name="Google Shape;170;p9"/>
          <p:cNvSpPr txBox="1"/>
          <p:nvPr/>
        </p:nvSpPr>
        <p:spPr>
          <a:xfrm rot="-5400000">
            <a:off x="955475" y="3720363"/>
            <a:ext cx="6573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400</a:t>
            </a:r>
            <a:endParaRPr>
              <a:solidFill>
                <a:srgbClr val="15274B"/>
              </a:solidFill>
              <a:latin typeface="Barlow Medium"/>
              <a:ea typeface="Barlow Medium"/>
              <a:cs typeface="Barlow Medium"/>
              <a:sym typeface="Barlow Medium"/>
            </a:endParaRPr>
          </a:p>
        </p:txBody>
      </p:sp>
      <p:sp>
        <p:nvSpPr>
          <p:cNvPr id="171" name="Google Shape;171;p9"/>
          <p:cNvSpPr txBox="1"/>
          <p:nvPr/>
        </p:nvSpPr>
        <p:spPr>
          <a:xfrm rot="-5400000">
            <a:off x="955475" y="4476238"/>
            <a:ext cx="6573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200</a:t>
            </a:r>
            <a:endParaRPr>
              <a:solidFill>
                <a:srgbClr val="15274B"/>
              </a:solidFill>
              <a:latin typeface="Barlow Medium"/>
              <a:ea typeface="Barlow Medium"/>
              <a:cs typeface="Barlow Medium"/>
              <a:sym typeface="Barlow Medium"/>
            </a:endParaRPr>
          </a:p>
        </p:txBody>
      </p:sp>
      <p:sp>
        <p:nvSpPr>
          <p:cNvPr id="172" name="Google Shape;172;p9"/>
          <p:cNvSpPr txBox="1"/>
          <p:nvPr/>
        </p:nvSpPr>
        <p:spPr>
          <a:xfrm rot="-5400000">
            <a:off x="1062425" y="5221875"/>
            <a:ext cx="4434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0</a:t>
            </a:r>
            <a:endParaRPr>
              <a:solidFill>
                <a:srgbClr val="15274B"/>
              </a:solidFill>
              <a:latin typeface="Barlow Medium"/>
              <a:ea typeface="Barlow Medium"/>
              <a:cs typeface="Barlow Medium"/>
              <a:sym typeface="Barlow Medium"/>
            </a:endParaRPr>
          </a:p>
        </p:txBody>
      </p:sp>
      <p:sp>
        <p:nvSpPr>
          <p:cNvPr id="173" name="Google Shape;173;p9"/>
          <p:cNvSpPr txBox="1"/>
          <p:nvPr/>
        </p:nvSpPr>
        <p:spPr>
          <a:xfrm>
            <a:off x="1427875" y="5699625"/>
            <a:ext cx="6573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0.00</a:t>
            </a:r>
            <a:endParaRPr>
              <a:solidFill>
                <a:srgbClr val="15274B"/>
              </a:solidFill>
              <a:latin typeface="Barlow Medium"/>
              <a:ea typeface="Barlow Medium"/>
              <a:cs typeface="Barlow Medium"/>
              <a:sym typeface="Barlow Medium"/>
            </a:endParaRPr>
          </a:p>
        </p:txBody>
      </p:sp>
      <p:sp>
        <p:nvSpPr>
          <p:cNvPr id="174" name="Google Shape;174;p9"/>
          <p:cNvSpPr txBox="1"/>
          <p:nvPr/>
        </p:nvSpPr>
        <p:spPr>
          <a:xfrm>
            <a:off x="4007400" y="6059313"/>
            <a:ext cx="12534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sz="1600">
                <a:solidFill>
                  <a:srgbClr val="CF0A2C"/>
                </a:solidFill>
                <a:latin typeface="Barlow SemiBold"/>
                <a:ea typeface="Barlow SemiBold"/>
                <a:cs typeface="Barlow SemiBold"/>
                <a:sym typeface="Barlow SemiBold"/>
              </a:rPr>
              <a:t>ABV</a:t>
            </a:r>
            <a:endParaRPr sz="1600">
              <a:solidFill>
                <a:srgbClr val="CF0A2C"/>
              </a:solidFill>
              <a:latin typeface="Barlow SemiBold"/>
              <a:ea typeface="Barlow SemiBold"/>
              <a:cs typeface="Barlow SemiBold"/>
              <a:sym typeface="Barlow SemiBold"/>
            </a:endParaRPr>
          </a:p>
        </p:txBody>
      </p:sp>
      <p:sp>
        <p:nvSpPr>
          <p:cNvPr id="175" name="Google Shape;175;p9"/>
          <p:cNvSpPr txBox="1"/>
          <p:nvPr/>
        </p:nvSpPr>
        <p:spPr>
          <a:xfrm>
            <a:off x="2309729" y="5699625"/>
            <a:ext cx="6573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0.02</a:t>
            </a:r>
            <a:endParaRPr>
              <a:solidFill>
                <a:srgbClr val="15274B"/>
              </a:solidFill>
              <a:latin typeface="Barlow Medium"/>
              <a:ea typeface="Barlow Medium"/>
              <a:cs typeface="Barlow Medium"/>
              <a:sym typeface="Barlow Medium"/>
            </a:endParaRPr>
          </a:p>
        </p:txBody>
      </p:sp>
      <p:sp>
        <p:nvSpPr>
          <p:cNvPr id="176" name="Google Shape;176;p9"/>
          <p:cNvSpPr txBox="1"/>
          <p:nvPr/>
        </p:nvSpPr>
        <p:spPr>
          <a:xfrm>
            <a:off x="3191583" y="5699625"/>
            <a:ext cx="6573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0.04</a:t>
            </a:r>
            <a:endParaRPr>
              <a:solidFill>
                <a:srgbClr val="15274B"/>
              </a:solidFill>
              <a:latin typeface="Barlow Medium"/>
              <a:ea typeface="Barlow Medium"/>
              <a:cs typeface="Barlow Medium"/>
              <a:sym typeface="Barlow Medium"/>
            </a:endParaRPr>
          </a:p>
        </p:txBody>
      </p:sp>
      <p:sp>
        <p:nvSpPr>
          <p:cNvPr id="177" name="Google Shape;177;p9"/>
          <p:cNvSpPr txBox="1"/>
          <p:nvPr/>
        </p:nvSpPr>
        <p:spPr>
          <a:xfrm>
            <a:off x="4073438" y="5699625"/>
            <a:ext cx="6573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0.06</a:t>
            </a:r>
            <a:endParaRPr>
              <a:solidFill>
                <a:srgbClr val="15274B"/>
              </a:solidFill>
              <a:latin typeface="Barlow Medium"/>
              <a:ea typeface="Barlow Medium"/>
              <a:cs typeface="Barlow Medium"/>
              <a:sym typeface="Barlow Medium"/>
            </a:endParaRPr>
          </a:p>
        </p:txBody>
      </p:sp>
      <p:sp>
        <p:nvSpPr>
          <p:cNvPr id="178" name="Google Shape;178;p9"/>
          <p:cNvSpPr txBox="1"/>
          <p:nvPr/>
        </p:nvSpPr>
        <p:spPr>
          <a:xfrm>
            <a:off x="4955292" y="5699625"/>
            <a:ext cx="6573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0.08</a:t>
            </a:r>
            <a:endParaRPr>
              <a:solidFill>
                <a:srgbClr val="15274B"/>
              </a:solidFill>
              <a:latin typeface="Barlow Medium"/>
              <a:ea typeface="Barlow Medium"/>
              <a:cs typeface="Barlow Medium"/>
              <a:sym typeface="Barlow Medium"/>
            </a:endParaRPr>
          </a:p>
        </p:txBody>
      </p:sp>
      <p:sp>
        <p:nvSpPr>
          <p:cNvPr id="179" name="Google Shape;179;p9"/>
          <p:cNvSpPr txBox="1"/>
          <p:nvPr/>
        </p:nvSpPr>
        <p:spPr>
          <a:xfrm>
            <a:off x="5837146" y="5699625"/>
            <a:ext cx="6573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0.10</a:t>
            </a:r>
            <a:endParaRPr>
              <a:solidFill>
                <a:srgbClr val="15274B"/>
              </a:solidFill>
              <a:latin typeface="Barlow Medium"/>
              <a:ea typeface="Barlow Medium"/>
              <a:cs typeface="Barlow Medium"/>
              <a:sym typeface="Barlow Medium"/>
            </a:endParaRPr>
          </a:p>
        </p:txBody>
      </p:sp>
      <p:sp>
        <p:nvSpPr>
          <p:cNvPr id="180" name="Google Shape;180;p9"/>
          <p:cNvSpPr txBox="1"/>
          <p:nvPr/>
        </p:nvSpPr>
        <p:spPr>
          <a:xfrm>
            <a:off x="6719000" y="5699625"/>
            <a:ext cx="657300" cy="3597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1400"/>
              <a:buFont typeface="Arial"/>
              <a:buNone/>
            </a:pPr>
            <a:r>
              <a:rPr lang="en-US">
                <a:solidFill>
                  <a:srgbClr val="15274B"/>
                </a:solidFill>
                <a:latin typeface="Barlow Medium"/>
                <a:ea typeface="Barlow Medium"/>
                <a:cs typeface="Barlow Medium"/>
                <a:sym typeface="Barlow Medium"/>
              </a:rPr>
              <a:t>0.12</a:t>
            </a:r>
            <a:endParaRPr>
              <a:solidFill>
                <a:srgbClr val="15274B"/>
              </a:solidFill>
              <a:latin typeface="Barlow Medium"/>
              <a:ea typeface="Barlow Medium"/>
              <a:cs typeface="Barlow Medium"/>
              <a:sym typeface="Barlow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6" name="Google Shape;186;p10"/>
          <p:cNvPicPr preferRelativeResize="0"/>
          <p:nvPr/>
        </p:nvPicPr>
        <p:blipFill rotWithShape="1">
          <a:blip r:embed="rId3">
            <a:alphaModFix/>
          </a:blip>
          <a:srcRect/>
          <a:stretch/>
        </p:blipFill>
        <p:spPr>
          <a:xfrm>
            <a:off x="3084250" y="1014765"/>
            <a:ext cx="5957400" cy="3609301"/>
          </a:xfrm>
          <a:prstGeom prst="rect">
            <a:avLst/>
          </a:prstGeom>
          <a:noFill/>
          <a:ln>
            <a:noFill/>
          </a:ln>
        </p:spPr>
      </p:pic>
      <p:graphicFrame>
        <p:nvGraphicFramePr>
          <p:cNvPr id="188" name="Google Shape;188;p10"/>
          <p:cNvGraphicFramePr/>
          <p:nvPr>
            <p:extLst>
              <p:ext uri="{D42A27DB-BD31-4B8C-83A1-F6EECF244321}">
                <p14:modId xmlns:p14="http://schemas.microsoft.com/office/powerpoint/2010/main" val="2660265312"/>
              </p:ext>
            </p:extLst>
          </p:nvPr>
        </p:nvGraphicFramePr>
        <p:xfrm>
          <a:off x="5134250" y="5098335"/>
          <a:ext cx="1974300" cy="744900"/>
        </p:xfrm>
        <a:graphic>
          <a:graphicData uri="http://schemas.openxmlformats.org/drawingml/2006/table">
            <a:tbl>
              <a:tblPr>
                <a:noFill/>
                <a:tableStyleId>{F9983C32-250E-4A0D-9892-5563257DB068}</a:tableStyleId>
              </a:tblPr>
              <a:tblGrid>
                <a:gridCol w="987150">
                  <a:extLst>
                    <a:ext uri="{9D8B030D-6E8A-4147-A177-3AD203B41FA5}">
                      <a16:colId xmlns:a16="http://schemas.microsoft.com/office/drawing/2014/main" val="20000"/>
                    </a:ext>
                  </a:extLst>
                </a:gridCol>
                <a:gridCol w="987150">
                  <a:extLst>
                    <a:ext uri="{9D8B030D-6E8A-4147-A177-3AD203B41FA5}">
                      <a16:colId xmlns:a16="http://schemas.microsoft.com/office/drawing/2014/main" val="20001"/>
                    </a:ext>
                  </a:extLst>
                </a:gridCol>
              </a:tblGrid>
              <a:tr h="248300">
                <a:tc>
                  <a:txBody>
                    <a:bodyPr/>
                    <a:lstStyle/>
                    <a:p>
                      <a:pPr marL="0" marR="0" lvl="0" indent="0" algn="ctr" rtl="0">
                        <a:spcBef>
                          <a:spcPts val="0"/>
                        </a:spcBef>
                        <a:spcAft>
                          <a:spcPts val="0"/>
                        </a:spcAft>
                        <a:buNone/>
                      </a:pPr>
                      <a:r>
                        <a:rPr lang="en-US" sz="1300" i="0" u="none" strike="noStrike" cap="none">
                          <a:solidFill>
                            <a:schemeClr val="lt1"/>
                          </a:solidFill>
                          <a:latin typeface="Barlow Medium"/>
                          <a:ea typeface="Barlow Medium"/>
                          <a:cs typeface="Barlow Medium"/>
                          <a:sym typeface="Barlow Medium"/>
                        </a:rPr>
                        <a:t>Slope*100</a:t>
                      </a:r>
                      <a:endParaRPr sz="1500">
                        <a:solidFill>
                          <a:schemeClr val="lt1"/>
                        </a:solidFill>
                        <a:latin typeface="Barlow Medium"/>
                        <a:ea typeface="Barlow Medium"/>
                        <a:cs typeface="Barlow Medium"/>
                        <a:sym typeface="Barlow Medium"/>
                      </a:endParaRPr>
                    </a:p>
                  </a:txBody>
                  <a:tcPr marL="9525" marR="9525" marT="9525" marB="0" anchor="b">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marR="0" lvl="0" indent="0" algn="ctr" rtl="0">
                        <a:spcBef>
                          <a:spcPts val="0"/>
                        </a:spcBef>
                        <a:spcAft>
                          <a:spcPts val="0"/>
                        </a:spcAft>
                        <a:buNone/>
                      </a:pPr>
                      <a:r>
                        <a:rPr lang="en-US" sz="1300" i="0" u="none" strike="noStrike" cap="none">
                          <a:solidFill>
                            <a:schemeClr val="lt1"/>
                          </a:solidFill>
                          <a:latin typeface="Barlow Medium"/>
                          <a:ea typeface="Barlow Medium"/>
                          <a:cs typeface="Barlow Medium"/>
                          <a:sym typeface="Barlow Medium"/>
                        </a:rPr>
                        <a:t>0.6706</a:t>
                      </a:r>
                      <a:endParaRPr sz="1500">
                        <a:solidFill>
                          <a:schemeClr val="lt1"/>
                        </a:solidFill>
                        <a:latin typeface="Barlow Medium"/>
                        <a:ea typeface="Barlow Medium"/>
                        <a:cs typeface="Barlow Medium"/>
                        <a:sym typeface="Barlow Medium"/>
                      </a:endParaRPr>
                    </a:p>
                  </a:txBody>
                  <a:tcPr marL="9525" marR="9525" marT="9525" marB="0" anchor="b">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0"/>
                  </a:ext>
                </a:extLst>
              </a:tr>
              <a:tr h="248300">
                <a:tc>
                  <a:txBody>
                    <a:bodyPr/>
                    <a:lstStyle/>
                    <a:p>
                      <a:pPr marL="0" marR="0" lvl="0" indent="0" algn="ctr" rtl="0">
                        <a:spcBef>
                          <a:spcPts val="0"/>
                        </a:spcBef>
                        <a:spcAft>
                          <a:spcPts val="0"/>
                        </a:spcAft>
                        <a:buNone/>
                      </a:pPr>
                      <a:r>
                        <a:rPr lang="en-US" sz="1300" i="0" u="none" strike="noStrike" cap="none">
                          <a:solidFill>
                            <a:schemeClr val="lt1"/>
                          </a:solidFill>
                          <a:latin typeface="Barlow Medium"/>
                          <a:ea typeface="Barlow Medium"/>
                          <a:cs typeface="Barlow Medium"/>
                          <a:sym typeface="Barlow Medium"/>
                        </a:rPr>
                        <a:t>R-Square</a:t>
                      </a:r>
                      <a:endParaRPr sz="1500">
                        <a:solidFill>
                          <a:schemeClr val="lt1"/>
                        </a:solidFill>
                        <a:latin typeface="Barlow Medium"/>
                        <a:ea typeface="Barlow Medium"/>
                        <a:cs typeface="Barlow Medium"/>
                        <a:sym typeface="Barlow Medium"/>
                      </a:endParaRPr>
                    </a:p>
                  </a:txBody>
                  <a:tcPr marL="9525" marR="9525" marT="9525" marB="0" anchor="b">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marR="0" lvl="0" indent="0" algn="ctr" rtl="0">
                        <a:spcBef>
                          <a:spcPts val="0"/>
                        </a:spcBef>
                        <a:spcAft>
                          <a:spcPts val="0"/>
                        </a:spcAft>
                        <a:buNone/>
                      </a:pPr>
                      <a:r>
                        <a:rPr lang="en-US" sz="1300" i="0" u="none" strike="noStrike" cap="none" dirty="0">
                          <a:solidFill>
                            <a:schemeClr val="lt1"/>
                          </a:solidFill>
                          <a:latin typeface="Barlow Medium"/>
                          <a:ea typeface="Barlow Medium"/>
                          <a:cs typeface="Barlow Medium"/>
                          <a:sym typeface="Barlow Medium"/>
                        </a:rPr>
                        <a:t>0.4493</a:t>
                      </a:r>
                      <a:endParaRPr sz="1500" dirty="0">
                        <a:solidFill>
                          <a:schemeClr val="lt1"/>
                        </a:solidFill>
                        <a:latin typeface="Barlow Medium"/>
                        <a:ea typeface="Barlow Medium"/>
                        <a:cs typeface="Barlow Medium"/>
                        <a:sym typeface="Barlow Medium"/>
                      </a:endParaRPr>
                    </a:p>
                  </a:txBody>
                  <a:tcPr marL="9525" marR="9525" marT="9525" marB="0" anchor="b">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1"/>
                  </a:ext>
                </a:extLst>
              </a:tr>
              <a:tr h="248300">
                <a:tc>
                  <a:txBody>
                    <a:bodyPr/>
                    <a:lstStyle/>
                    <a:p>
                      <a:pPr marL="0" marR="0" lvl="0" indent="0" algn="ctr" rtl="0">
                        <a:spcBef>
                          <a:spcPts val="0"/>
                        </a:spcBef>
                        <a:spcAft>
                          <a:spcPts val="0"/>
                        </a:spcAft>
                        <a:buNone/>
                      </a:pPr>
                      <a:r>
                        <a:rPr lang="en-US" sz="1300" i="0" u="none" strike="noStrike" cap="none">
                          <a:solidFill>
                            <a:schemeClr val="lt1"/>
                          </a:solidFill>
                          <a:latin typeface="Barlow Medium"/>
                          <a:ea typeface="Barlow Medium"/>
                          <a:cs typeface="Barlow Medium"/>
                          <a:sym typeface="Barlow Medium"/>
                        </a:rPr>
                        <a:t>P-value</a:t>
                      </a:r>
                      <a:endParaRPr sz="1500">
                        <a:solidFill>
                          <a:schemeClr val="lt1"/>
                        </a:solidFill>
                        <a:latin typeface="Barlow Medium"/>
                        <a:ea typeface="Barlow Medium"/>
                        <a:cs typeface="Barlow Medium"/>
                        <a:sym typeface="Barlow Medium"/>
                      </a:endParaRPr>
                    </a:p>
                  </a:txBody>
                  <a:tcPr marL="9525" marR="9525" marT="9525" marB="0" anchor="b">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F0A2C"/>
                    </a:solidFill>
                  </a:tcPr>
                </a:tc>
                <a:tc>
                  <a:txBody>
                    <a:bodyPr/>
                    <a:lstStyle/>
                    <a:p>
                      <a:pPr marL="0" marR="0" lvl="0" indent="0" algn="ctr" rtl="0">
                        <a:spcBef>
                          <a:spcPts val="0"/>
                        </a:spcBef>
                        <a:spcAft>
                          <a:spcPts val="0"/>
                        </a:spcAft>
                        <a:buNone/>
                      </a:pPr>
                      <a:r>
                        <a:rPr lang="en-US" sz="1300" i="0" u="none" strike="noStrike" cap="none" dirty="0">
                          <a:solidFill>
                            <a:schemeClr val="lt1"/>
                          </a:solidFill>
                          <a:latin typeface="Barlow Medium"/>
                          <a:ea typeface="Barlow Medium"/>
                          <a:cs typeface="Barlow Medium"/>
                          <a:sym typeface="Barlow Medium"/>
                        </a:rPr>
                        <a:t>&lt; 2.2e-16</a:t>
                      </a:r>
                      <a:endParaRPr sz="1500" dirty="0">
                        <a:solidFill>
                          <a:schemeClr val="lt1"/>
                        </a:solidFill>
                        <a:latin typeface="Barlow Medium"/>
                        <a:ea typeface="Barlow Medium"/>
                        <a:cs typeface="Barlow Medium"/>
                        <a:sym typeface="Barlow Medium"/>
                      </a:endParaRPr>
                    </a:p>
                  </a:txBody>
                  <a:tcPr marL="9525" marR="9525" marT="9525" marB="0" anchor="b">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15274B"/>
                    </a:solidFill>
                  </a:tcPr>
                </a:tc>
                <a:extLst>
                  <a:ext uri="{0D108BD9-81ED-4DB2-BD59-A6C34878D82A}">
                    <a16:rowId xmlns:a16="http://schemas.microsoft.com/office/drawing/2014/main" val="10002"/>
                  </a:ext>
                </a:extLst>
              </a:tr>
            </a:tbl>
          </a:graphicData>
        </a:graphic>
      </p:graphicFrame>
      <p:sp>
        <p:nvSpPr>
          <p:cNvPr id="191" name="Google Shape;191;p10"/>
          <p:cNvSpPr txBox="1"/>
          <p:nvPr/>
        </p:nvSpPr>
        <p:spPr>
          <a:xfrm>
            <a:off x="4513550" y="4715198"/>
            <a:ext cx="3215700" cy="359700"/>
          </a:xfrm>
          <a:prstGeom prst="rect">
            <a:avLst/>
          </a:prstGeom>
          <a:noFill/>
          <a:ln>
            <a:noFill/>
          </a:ln>
        </p:spPr>
        <p:txBody>
          <a:bodyPr spcFirstLastPara="1" wrap="square" lIns="91425" tIns="45700" rIns="91425" bIns="45700" anchor="t" anchorCtr="0">
            <a:normAutofit fontScale="92500" lnSpcReduction="10000"/>
          </a:bodyPr>
          <a:lstStyle/>
          <a:p>
            <a:pPr marL="0" marR="0" lvl="0" indent="0" algn="ctr" rtl="0">
              <a:lnSpc>
                <a:spcPct val="90000"/>
              </a:lnSpc>
              <a:spcBef>
                <a:spcPts val="0"/>
              </a:spcBef>
              <a:spcAft>
                <a:spcPts val="0"/>
              </a:spcAft>
              <a:buClr>
                <a:schemeClr val="dk1"/>
              </a:buClr>
              <a:buSzPts val="1400"/>
              <a:buFont typeface="Arial"/>
              <a:buNone/>
            </a:pPr>
            <a:r>
              <a:rPr lang="en-US" sz="1200" dirty="0">
                <a:solidFill>
                  <a:schemeClr val="dk1"/>
                </a:solidFill>
                <a:latin typeface="Barlow SemiBold"/>
                <a:ea typeface="Barlow SemiBold"/>
                <a:cs typeface="Barlow SemiBold"/>
                <a:sym typeface="Barlow SemiBold"/>
              </a:rPr>
              <a:t>*Missing values (i.e. NAs) were removed from ABV and IBU</a:t>
            </a:r>
            <a:endParaRPr sz="1200" dirty="0">
              <a:solidFill>
                <a:schemeClr val="dk1"/>
              </a:solidFill>
              <a:latin typeface="Barlow SemiBold"/>
              <a:ea typeface="Barlow SemiBold"/>
              <a:cs typeface="Barlow SemiBold"/>
              <a:sym typeface="Barlow SemiBold"/>
            </a:endParaRPr>
          </a:p>
        </p:txBody>
      </p:sp>
      <p:sp>
        <p:nvSpPr>
          <p:cNvPr id="193" name="Google Shape;193;p10"/>
          <p:cNvSpPr txBox="1"/>
          <p:nvPr/>
        </p:nvSpPr>
        <p:spPr>
          <a:xfrm>
            <a:off x="330200" y="5922248"/>
            <a:ext cx="11582400" cy="806052"/>
          </a:xfrm>
          <a:prstGeom prst="rect">
            <a:avLst/>
          </a:prstGeom>
          <a:solidFill>
            <a:srgbClr val="15274B"/>
          </a:solidFill>
          <a:ln>
            <a:noFill/>
          </a:ln>
        </p:spPr>
        <p:txBody>
          <a:bodyPr spcFirstLastPara="1" wrap="square" lIns="91425" tIns="45700" rIns="91425" bIns="45700" anchor="ctr" anchorCtr="0">
            <a:normAutofit lnSpcReduction="10000"/>
          </a:bodyPr>
          <a:lstStyle/>
          <a:p>
            <a:pPr marL="0" marR="0" lvl="0" indent="0" rtl="0">
              <a:lnSpc>
                <a:spcPct val="90000"/>
              </a:lnSpc>
              <a:spcBef>
                <a:spcPts val="0"/>
              </a:spcBef>
              <a:spcAft>
                <a:spcPts val="0"/>
              </a:spcAft>
              <a:buClr>
                <a:schemeClr val="lt1"/>
              </a:buClr>
              <a:buSzPct val="100000"/>
              <a:buFont typeface="Arial"/>
              <a:buNone/>
            </a:pPr>
            <a:r>
              <a:rPr lang="en-US" sz="1800" dirty="0">
                <a:solidFill>
                  <a:schemeClr val="lt1"/>
                </a:solidFill>
                <a:latin typeface="Barlow"/>
                <a:ea typeface="Barlow"/>
                <a:cs typeface="Barlow"/>
                <a:sym typeface="Barlow"/>
              </a:rPr>
              <a:t>The scatter plot above shows a strong positive linear relationship between ABV and  IBU in beer. This means that as Alcohol by Volume of the beer (ABV) increases, there tends to be an increase in International Bitterness Units (IBU) as well. The two values tend to increase together.</a:t>
            </a:r>
            <a:endParaRPr sz="1800" dirty="0">
              <a:latin typeface="Barlow"/>
              <a:ea typeface="Barlow"/>
              <a:cs typeface="Barlow"/>
              <a:sym typeface="Barlow"/>
            </a:endParaRPr>
          </a:p>
        </p:txBody>
      </p:sp>
      <p:sp>
        <p:nvSpPr>
          <p:cNvPr id="195" name="Google Shape;195;p10"/>
          <p:cNvSpPr/>
          <p:nvPr/>
        </p:nvSpPr>
        <p:spPr>
          <a:xfrm>
            <a:off x="330200" y="129700"/>
            <a:ext cx="11582400" cy="790440"/>
          </a:xfrm>
          <a:prstGeom prst="rect">
            <a:avLst/>
          </a:prstGeom>
          <a:solidFill>
            <a:srgbClr val="CF0A2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6" name="Google Shape;196;p10"/>
          <p:cNvSpPr txBox="1">
            <a:spLocks noGrp="1"/>
          </p:cNvSpPr>
          <p:nvPr>
            <p:ph type="title"/>
          </p:nvPr>
        </p:nvSpPr>
        <p:spPr>
          <a:xfrm>
            <a:off x="3117300" y="190852"/>
            <a:ext cx="5957400" cy="668136"/>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Calibri"/>
              <a:buNone/>
            </a:pPr>
            <a:r>
              <a:rPr lang="en-US" sz="3200" b="1" dirty="0">
                <a:solidFill>
                  <a:schemeClr val="lt1"/>
                </a:solidFill>
                <a:latin typeface="Oswald"/>
                <a:ea typeface="Oswald"/>
                <a:cs typeface="Oswald"/>
                <a:sym typeface="Oswald"/>
              </a:rPr>
              <a:t>Relationship between ABV and IBU</a:t>
            </a:r>
            <a:endParaRPr b="1" dirty="0">
              <a:latin typeface="Oswald"/>
              <a:ea typeface="Oswald"/>
              <a:cs typeface="Oswald"/>
              <a:sym typeface="Oswa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5"/>
          <p:cNvSpPr/>
          <p:nvPr/>
        </p:nvSpPr>
        <p:spPr>
          <a:xfrm>
            <a:off x="0" y="1873253"/>
            <a:ext cx="7914525" cy="736500"/>
          </a:xfrm>
          <a:prstGeom prst="rect">
            <a:avLst/>
          </a:prstGeom>
          <a:solidFill>
            <a:srgbClr val="CF0A2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5" name="Google Shape;125;p5"/>
          <p:cNvSpPr txBox="1">
            <a:spLocks noGrp="1"/>
          </p:cNvSpPr>
          <p:nvPr>
            <p:ph type="title"/>
          </p:nvPr>
        </p:nvSpPr>
        <p:spPr>
          <a:xfrm>
            <a:off x="409888" y="1896410"/>
            <a:ext cx="7504637" cy="744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Calibri"/>
              <a:buNone/>
            </a:pPr>
            <a:r>
              <a:rPr lang="en-US" sz="3200" b="1" dirty="0">
                <a:solidFill>
                  <a:schemeClr val="lt1"/>
                </a:solidFill>
                <a:latin typeface="Oswald"/>
                <a:ea typeface="Oswald"/>
                <a:cs typeface="Oswald"/>
                <a:sym typeface="Oswald"/>
              </a:rPr>
              <a:t>The End</a:t>
            </a:r>
            <a:endParaRPr b="1" dirty="0">
              <a:latin typeface="Oswald"/>
              <a:ea typeface="Oswald"/>
              <a:cs typeface="Oswald"/>
              <a:sym typeface="Oswald"/>
            </a:endParaRPr>
          </a:p>
        </p:txBody>
      </p:sp>
      <p:pic>
        <p:nvPicPr>
          <p:cNvPr id="126" name="Google Shape;126;p5"/>
          <p:cNvPicPr preferRelativeResize="0"/>
          <p:nvPr/>
        </p:nvPicPr>
        <p:blipFill rotWithShape="1">
          <a:blip r:embed="rId3">
            <a:alphaModFix/>
          </a:blip>
          <a:srcRect l="44558"/>
          <a:stretch/>
        </p:blipFill>
        <p:spPr>
          <a:xfrm>
            <a:off x="7914525" y="0"/>
            <a:ext cx="4277475" cy="6858000"/>
          </a:xfrm>
          <a:prstGeom prst="rect">
            <a:avLst/>
          </a:prstGeom>
          <a:noFill/>
          <a:ln>
            <a:noFill/>
          </a:ln>
        </p:spPr>
      </p:pic>
      <p:sp>
        <p:nvSpPr>
          <p:cNvPr id="5" name="Google Shape;141;p7">
            <a:extLst>
              <a:ext uri="{FF2B5EF4-FFF2-40B4-BE49-F238E27FC236}">
                <a16:creationId xmlns:a16="http://schemas.microsoft.com/office/drawing/2014/main" id="{D294D2D3-A0EF-E7D7-001F-A5B08622435C}"/>
              </a:ext>
            </a:extLst>
          </p:cNvPr>
          <p:cNvSpPr/>
          <p:nvPr/>
        </p:nvSpPr>
        <p:spPr>
          <a:xfrm>
            <a:off x="1" y="3170073"/>
            <a:ext cx="7914524" cy="736500"/>
          </a:xfrm>
          <a:prstGeom prst="rect">
            <a:avLst/>
          </a:prstGeom>
          <a:solidFill>
            <a:srgbClr val="15274B"/>
          </a:solidFill>
          <a:ln>
            <a:noFill/>
          </a:ln>
        </p:spPr>
        <p:txBody>
          <a:bodyPr spcFirstLastPara="1" wrap="square" lIns="91425" tIns="45700" rIns="91425" bIns="45700" anchor="ctr" anchorCtr="0">
            <a:noAutofit/>
          </a:bodyPr>
          <a:lstStyle/>
          <a:p>
            <a:pPr algn="ctr">
              <a:lnSpc>
                <a:spcPct val="90000"/>
              </a:lnSpc>
              <a:buClr>
                <a:schemeClr val="lt1"/>
              </a:buClr>
              <a:buSzPts val="3200"/>
            </a:pPr>
            <a:r>
              <a:rPr lang="en-US" sz="3200" b="1" dirty="0">
                <a:solidFill>
                  <a:schemeClr val="lt1"/>
                </a:solidFill>
                <a:latin typeface="Oswald"/>
                <a:sym typeface="Calibri"/>
              </a:rPr>
              <a:t>Any Questions?</a:t>
            </a:r>
            <a:endParaRPr sz="3200" b="1" dirty="0">
              <a:solidFill>
                <a:schemeClr val="lt1"/>
              </a:solidFill>
              <a:latin typeface="Oswald"/>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1113</TotalTime>
  <Words>503</Words>
  <Application>Microsoft Macintosh PowerPoint</Application>
  <PresentationFormat>Widescreen</PresentationFormat>
  <Paragraphs>130</Paragraphs>
  <Slides>10</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Calibri</vt:lpstr>
      <vt:lpstr>Barlow SemiBold</vt:lpstr>
      <vt:lpstr>Barlow Medium</vt:lpstr>
      <vt:lpstr>Arial</vt:lpstr>
      <vt:lpstr>Oswald</vt:lpstr>
      <vt:lpstr>Barlow</vt:lpstr>
      <vt:lpstr>Calibri Light</vt:lpstr>
      <vt:lpstr>Lucida Sans Typewriter</vt:lpstr>
      <vt:lpstr>Office Theme</vt:lpstr>
      <vt:lpstr>Budweiser: “The Beers Dataset”</vt:lpstr>
      <vt:lpstr>How many Breweries in each State?</vt:lpstr>
      <vt:lpstr>Other Exploratory Data Analysis</vt:lpstr>
      <vt:lpstr>ABV by State</vt:lpstr>
      <vt:lpstr>IBU by State</vt:lpstr>
      <vt:lpstr>Max ABV and IBU</vt:lpstr>
      <vt:lpstr>Total ABV statistics</vt:lpstr>
      <vt:lpstr>Relationship between ABV and IBU</vt:lpstr>
      <vt:lpstr>The End</vt:lpstr>
      <vt:lpstr>Appendix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Budweiser: “The Beers Dataset”</dc:title>
  <dc:creator>Arsalan Chandwani</dc:creator>
  <cp:lastModifiedBy>Microsoft Office User</cp:lastModifiedBy>
  <cp:revision>11</cp:revision>
  <dcterms:created xsi:type="dcterms:W3CDTF">2022-06-10T21:39:55Z</dcterms:created>
  <dcterms:modified xsi:type="dcterms:W3CDTF">2022-06-25T02:51:38Z</dcterms:modified>
</cp:coreProperties>
</file>